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2" r:id="rId5"/>
    <p:sldId id="265" r:id="rId6"/>
    <p:sldId id="269" r:id="rId7"/>
    <p:sldId id="260" r:id="rId8"/>
    <p:sldId id="263" r:id="rId9"/>
    <p:sldId id="267" r:id="rId10"/>
    <p:sldId id="268" r:id="rId11"/>
    <p:sldId id="266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d, Gary" initials="WG" lastIdx="0" clrIdx="0">
    <p:extLst>
      <p:ext uri="{19B8F6BF-5375-455C-9EA6-DF929625EA0E}">
        <p15:presenceInfo xmlns:p15="http://schemas.microsoft.com/office/powerpoint/2012/main" userId="S-1-5-21-474555628-3583835843-2727511887-19962" providerId="AD"/>
      </p:ext>
    </p:extLst>
  </p:cmAuthor>
  <p:cmAuthor id="2" name="McDaniel, Antonio" initials="MA" lastIdx="2" clrIdx="1">
    <p:extLst>
      <p:ext uri="{19B8F6BF-5375-455C-9EA6-DF929625EA0E}">
        <p15:presenceInfo xmlns:p15="http://schemas.microsoft.com/office/powerpoint/2012/main" userId="S-1-5-21-474555628-3583835843-2727511887-1238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8" y="1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3CF21-C08B-4460-8177-C514F4D0BC7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99A8C-A0D1-4E4E-BBF1-BD2E2FE2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97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BC399-A0C0-4007-9DE6-0DF46F68957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ADC45-0DBC-4E16-ACB9-074133C53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191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5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787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91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86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0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402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299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02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6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7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4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16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29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0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96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9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A957B1C-64D4-4A8F-8D87-3815A179DC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8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  <p:sldLayoutId id="2147484101" r:id="rId14"/>
    <p:sldLayoutId id="2147484102" r:id="rId15"/>
    <p:sldLayoutId id="2147484103" r:id="rId16"/>
    <p:sldLayoutId id="214748410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599172"/>
            <a:ext cx="6767206" cy="63942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ONLY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12774" y="2192125"/>
            <a:ext cx="6820795" cy="2584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NCCU Investment</a:t>
            </a:r>
          </a:p>
          <a:p>
            <a:pPr marL="0" indent="0">
              <a:buNone/>
            </a:pPr>
            <a:r>
              <a:rPr lang="en-US" sz="4400" dirty="0"/>
              <a:t>Portfolio at a Glance</a:t>
            </a:r>
          </a:p>
          <a:p>
            <a:pPr marL="0" indent="0">
              <a:buNone/>
            </a:pPr>
            <a:r>
              <a:rPr lang="en-US" sz="4400" dirty="0"/>
              <a:t>February 29, 2024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6610" y="5730627"/>
            <a:ext cx="7836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Prepared for Board of Trustees:</a:t>
            </a:r>
          </a:p>
          <a:p>
            <a:r>
              <a:rPr lang="en-US" dirty="0"/>
              <a:t>Administration and Finance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613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FDA32B-0EA0-5165-620C-13E0BF656D36}"/>
              </a:ext>
            </a:extLst>
          </p:cNvPr>
          <p:cNvSpPr txBox="1"/>
          <p:nvPr/>
        </p:nvSpPr>
        <p:spPr>
          <a:xfrm>
            <a:off x="1347953" y="504496"/>
            <a:ext cx="520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UNCMC Memorandum 3 of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E5332-20A6-8000-17DE-4E9C5BC14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13" y="1505075"/>
            <a:ext cx="10455975" cy="285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05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35273" y="1197352"/>
          <a:ext cx="8802626" cy="5127249"/>
        </p:xfrm>
        <a:graphic>
          <a:graphicData uri="http://schemas.openxmlformats.org/drawingml/2006/table">
            <a:tbl>
              <a:tblPr/>
              <a:tblGrid>
                <a:gridCol w="1192842">
                  <a:extLst>
                    <a:ext uri="{9D8B030D-6E8A-4147-A177-3AD203B41FA5}">
                      <a16:colId xmlns:a16="http://schemas.microsoft.com/office/drawing/2014/main" val="1572246032"/>
                    </a:ext>
                  </a:extLst>
                </a:gridCol>
                <a:gridCol w="1310946">
                  <a:extLst>
                    <a:ext uri="{9D8B030D-6E8A-4147-A177-3AD203B41FA5}">
                      <a16:colId xmlns:a16="http://schemas.microsoft.com/office/drawing/2014/main" val="2721315250"/>
                    </a:ext>
                  </a:extLst>
                </a:gridCol>
                <a:gridCol w="1216463">
                  <a:extLst>
                    <a:ext uri="{9D8B030D-6E8A-4147-A177-3AD203B41FA5}">
                      <a16:colId xmlns:a16="http://schemas.microsoft.com/office/drawing/2014/main" val="3391652746"/>
                    </a:ext>
                  </a:extLst>
                </a:gridCol>
                <a:gridCol w="1228273">
                  <a:extLst>
                    <a:ext uri="{9D8B030D-6E8A-4147-A177-3AD203B41FA5}">
                      <a16:colId xmlns:a16="http://schemas.microsoft.com/office/drawing/2014/main" val="3081919802"/>
                    </a:ext>
                  </a:extLst>
                </a:gridCol>
                <a:gridCol w="1003878">
                  <a:extLst>
                    <a:ext uri="{9D8B030D-6E8A-4147-A177-3AD203B41FA5}">
                      <a16:colId xmlns:a16="http://schemas.microsoft.com/office/drawing/2014/main" val="2880586683"/>
                    </a:ext>
                  </a:extLst>
                </a:gridCol>
                <a:gridCol w="1086549">
                  <a:extLst>
                    <a:ext uri="{9D8B030D-6E8A-4147-A177-3AD203B41FA5}">
                      <a16:colId xmlns:a16="http://schemas.microsoft.com/office/drawing/2014/main" val="1489360305"/>
                    </a:ext>
                  </a:extLst>
                </a:gridCol>
                <a:gridCol w="755861">
                  <a:extLst>
                    <a:ext uri="{9D8B030D-6E8A-4147-A177-3AD203B41FA5}">
                      <a16:colId xmlns:a16="http://schemas.microsoft.com/office/drawing/2014/main" val="2100180242"/>
                    </a:ext>
                  </a:extLst>
                </a:gridCol>
                <a:gridCol w="803102">
                  <a:extLst>
                    <a:ext uri="{9D8B030D-6E8A-4147-A177-3AD203B41FA5}">
                      <a16:colId xmlns:a16="http://schemas.microsoft.com/office/drawing/2014/main" val="467920553"/>
                    </a:ext>
                  </a:extLst>
                </a:gridCol>
                <a:gridCol w="204712">
                  <a:extLst>
                    <a:ext uri="{9D8B030D-6E8A-4147-A177-3AD203B41FA5}">
                      <a16:colId xmlns:a16="http://schemas.microsoft.com/office/drawing/2014/main" val="1802685689"/>
                    </a:ext>
                  </a:extLst>
                </a:gridCol>
              </a:tblGrid>
              <a:tr h="346670">
                <a:tc gridSpan="8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 The performance (i.e., investment returns) of UNC Investment Fund and Xponance Investment Advisors Fund will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007265"/>
                  </a:ext>
                </a:extLst>
              </a:tr>
              <a:tr h="346670">
                <a:tc gridSpan="8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not necessarily match the percentage change in the market values of NCCU's portfolios.  As a result of cash flows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091190"/>
                  </a:ext>
                </a:extLst>
              </a:tr>
              <a:tr h="346670">
                <a:tc gridSpan="8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during the year (i.e. additions and withdrawals to the funds), the investment returns will NOT equal the percent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749628"/>
                  </a:ext>
                </a:extLst>
              </a:tr>
              <a:tr h="346670">
                <a:tc gridSpan="8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change calculated by looking at the beginning market values versus the ending market value during the year, 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21345"/>
                  </a:ext>
                </a:extLst>
              </a:tr>
              <a:tr h="346670">
                <a:tc gridSpan="8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some dollars are only invested for a portion of the year and wouldn't have earned the full return for the year.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30771"/>
                  </a:ext>
                </a:extLst>
              </a:tr>
              <a:tr h="322403"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171331"/>
                  </a:ext>
                </a:extLst>
              </a:tr>
              <a:tr h="346670">
                <a:tc gridSpan="8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 The Strategic Investment Policy Portfolio ("SIPP") and Standard and Poor's (S&amp;P) 500 Benchmarks are the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261375"/>
                  </a:ext>
                </a:extLst>
              </a:tr>
              <a:tr h="346670">
                <a:tc gridSpan="8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primary benchmarks against which UNC Management and Piedmont Investment Advisors, respectively, measure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95235"/>
                  </a:ext>
                </a:extLst>
              </a:tr>
              <a:tr h="346670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their investment performance.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The UNC Management benchmark is only calculated on a quarterly basis.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144630"/>
                  </a:ext>
                </a:extLst>
              </a:tr>
              <a:tr h="322403"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319711"/>
                  </a:ext>
                </a:extLst>
              </a:tr>
              <a:tr h="346670">
                <a:tc gridSpan="8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 NCCU's Performance Returns reflect the FYTD market returns for the various portfolios, less any permanent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71795"/>
                  </a:ext>
                </a:extLst>
              </a:tr>
              <a:tr h="346670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additions or withdrawals.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807078"/>
                  </a:ext>
                </a:extLst>
              </a:tr>
              <a:tr h="322403"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166215"/>
                  </a:ext>
                </a:extLst>
              </a:tr>
              <a:tr h="346670">
                <a:tc gridSpan="7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The Management Fees for the Fiscal agents are:  Piedmont Investment Advisors - 45 basis points,  UNC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015361"/>
                  </a:ext>
                </a:extLst>
              </a:tr>
              <a:tr h="346670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Management Company - 50 basis points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681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64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746525-8970-3513-F13C-EACC95A51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995" y="1127277"/>
            <a:ext cx="7991306" cy="41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2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398923"/>
              </p:ext>
            </p:extLst>
          </p:nvPr>
        </p:nvGraphicFramePr>
        <p:xfrm>
          <a:off x="2372868" y="2108994"/>
          <a:ext cx="7761732" cy="1598660"/>
        </p:xfrm>
        <a:graphic>
          <a:graphicData uri="http://schemas.openxmlformats.org/drawingml/2006/table">
            <a:tbl>
              <a:tblPr/>
              <a:tblGrid>
                <a:gridCol w="7761732">
                  <a:extLst>
                    <a:ext uri="{9D8B030D-6E8A-4147-A177-3AD203B41FA5}">
                      <a16:colId xmlns:a16="http://schemas.microsoft.com/office/drawing/2014/main" val="592458052"/>
                    </a:ext>
                  </a:extLst>
                </a:gridCol>
              </a:tblGrid>
              <a:tr h="613775">
                <a:tc>
                  <a:txBody>
                    <a:bodyPr/>
                    <a:lstStyle/>
                    <a:p>
                      <a:pPr algn="ctr" fontAlgn="ctr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Periodic Performance vs Benchmark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464962"/>
                  </a:ext>
                </a:extLst>
              </a:tr>
              <a:tr h="613775">
                <a:tc>
                  <a:txBody>
                    <a:bodyPr/>
                    <a:lstStyle/>
                    <a:p>
                      <a:pPr algn="ctr" fontAlgn="ctr"/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7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22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3120" y="1953491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78335" y="1953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B06E3-66A1-90CC-F6B1-27CFEFC5F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95" y="242189"/>
            <a:ext cx="8173055" cy="564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0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3120" y="1953491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78335" y="19534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D2A1A-E3C5-A3E5-2890-68FA629D2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1347787"/>
            <a:ext cx="100107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4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4D2D43-7A85-D80A-7468-7DB509DE7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733" y="0"/>
            <a:ext cx="8862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9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0010" y="2063234"/>
            <a:ext cx="31946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  <a:latin typeface="Calibri" panose="020F0502020204030204" pitchFamily="34" charset="0"/>
              </a:rPr>
              <a:t>NOTES:</a:t>
            </a:r>
            <a:r>
              <a:rPr lang="en-US" sz="7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15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43E384-65C4-3487-A356-830F06791C04}"/>
              </a:ext>
            </a:extLst>
          </p:cNvPr>
          <p:cNvSpPr txBox="1"/>
          <p:nvPr/>
        </p:nvSpPr>
        <p:spPr>
          <a:xfrm>
            <a:off x="1016877" y="469024"/>
            <a:ext cx="520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UNCMC Memorandum 1 of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CA24D9-346A-6B44-643F-6440E9CB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305" y="854201"/>
            <a:ext cx="9174106" cy="47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9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FDA32B-0EA0-5165-620C-13E0BF656D36}"/>
              </a:ext>
            </a:extLst>
          </p:cNvPr>
          <p:cNvSpPr txBox="1"/>
          <p:nvPr/>
        </p:nvSpPr>
        <p:spPr>
          <a:xfrm>
            <a:off x="1347953" y="504496"/>
            <a:ext cx="520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UNCMC Memorandum 2 of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4FD22-13A9-A6EE-D1FD-E4C6D673B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323" y="1172483"/>
            <a:ext cx="8535761" cy="525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65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2078</TotalTime>
  <Words>259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Ion Boardroom</vt:lpstr>
      <vt:lpstr>INFORMATION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Carolina Central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NCCU Investment</dc:title>
  <dc:creator>Lesane, Gracie G</dc:creator>
  <cp:lastModifiedBy>Matherson, Akua</cp:lastModifiedBy>
  <cp:revision>88</cp:revision>
  <cp:lastPrinted>2021-01-27T00:09:01Z</cp:lastPrinted>
  <dcterms:created xsi:type="dcterms:W3CDTF">2019-08-19T20:15:40Z</dcterms:created>
  <dcterms:modified xsi:type="dcterms:W3CDTF">2024-04-22T13:32:20Z</dcterms:modified>
</cp:coreProperties>
</file>