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310" r:id="rId2"/>
    <p:sldId id="414" r:id="rId3"/>
    <p:sldId id="404" r:id="rId4"/>
    <p:sldId id="403" r:id="rId5"/>
    <p:sldId id="412" r:id="rId6"/>
    <p:sldId id="415" r:id="rId7"/>
    <p:sldId id="417" r:id="rId8"/>
    <p:sldId id="400" r:id="rId9"/>
    <p:sldId id="425" r:id="rId10"/>
    <p:sldId id="418" r:id="rId11"/>
    <p:sldId id="419" r:id="rId12"/>
    <p:sldId id="420" r:id="rId13"/>
    <p:sldId id="421" r:id="rId14"/>
    <p:sldId id="422" r:id="rId15"/>
    <p:sldId id="423" r:id="rId16"/>
    <p:sldId id="424" r:id="rId17"/>
    <p:sldId id="426" r:id="rId18"/>
    <p:sldId id="390" r:id="rId1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002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039" autoAdjust="0"/>
  </p:normalViewPr>
  <p:slideViewPr>
    <p:cSldViewPr snapToGrid="0">
      <p:cViewPr varScale="1">
        <p:scale>
          <a:sx n="109" d="100"/>
          <a:sy n="109" d="100"/>
        </p:scale>
        <p:origin x="1710" y="96"/>
      </p:cViewPr>
      <p:guideLst/>
    </p:cSldViewPr>
  </p:slideViewPr>
  <p:outlineViewPr>
    <p:cViewPr>
      <p:scale>
        <a:sx n="33" d="100"/>
        <a:sy n="33" d="100"/>
      </p:scale>
      <p:origin x="0" y="-174"/>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5ABA542-E4D8-4DC4-9F43-85C8084A9C24}" type="datetimeFigureOut">
              <a:rPr lang="en-US" smtClean="0"/>
              <a:t>4/11/2023</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A68FA52-6A9C-4187-8548-AD8D7D05CB26}" type="slidenum">
              <a:rPr lang="en-US" smtClean="0"/>
              <a:t>‹#›</a:t>
            </a:fld>
            <a:endParaRPr lang="en-US" dirty="0"/>
          </a:p>
        </p:txBody>
      </p:sp>
    </p:spTree>
    <p:extLst>
      <p:ext uri="{BB962C8B-B14F-4D97-AF65-F5344CB8AC3E}">
        <p14:creationId xmlns:p14="http://schemas.microsoft.com/office/powerpoint/2010/main" val="1088993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017A68-F056-445E-957F-6879AA4EE899}" type="datetime1">
              <a:rPr lang="en-US" smtClean="0"/>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15197E-4458-4B93-AE39-FD9185843671}" type="slidenum">
              <a:rPr lang="en-US" smtClean="0"/>
              <a:t>‹#›</a:t>
            </a:fld>
            <a:endParaRPr lang="en-US" dirty="0"/>
          </a:p>
        </p:txBody>
      </p:sp>
    </p:spTree>
    <p:extLst>
      <p:ext uri="{BB962C8B-B14F-4D97-AF65-F5344CB8AC3E}">
        <p14:creationId xmlns:p14="http://schemas.microsoft.com/office/powerpoint/2010/main" val="4222825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234B39-7D68-4F8F-9EBD-A7680B9D8767}" type="datetime1">
              <a:rPr lang="en-US" smtClean="0"/>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15197E-4458-4B93-AE39-FD9185843671}" type="slidenum">
              <a:rPr lang="en-US" smtClean="0"/>
              <a:t>‹#›</a:t>
            </a:fld>
            <a:endParaRPr lang="en-US" dirty="0"/>
          </a:p>
        </p:txBody>
      </p:sp>
    </p:spTree>
    <p:extLst>
      <p:ext uri="{BB962C8B-B14F-4D97-AF65-F5344CB8AC3E}">
        <p14:creationId xmlns:p14="http://schemas.microsoft.com/office/powerpoint/2010/main" val="4033760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3CEEE7-42AA-4828-9064-0C1D9A141CB2}" type="datetime1">
              <a:rPr lang="en-US" smtClean="0"/>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15197E-4458-4B93-AE39-FD9185843671}" type="slidenum">
              <a:rPr lang="en-US" smtClean="0"/>
              <a:t>‹#›</a:t>
            </a:fld>
            <a:endParaRPr lang="en-US" dirty="0"/>
          </a:p>
        </p:txBody>
      </p:sp>
    </p:spTree>
    <p:extLst>
      <p:ext uri="{BB962C8B-B14F-4D97-AF65-F5344CB8AC3E}">
        <p14:creationId xmlns:p14="http://schemas.microsoft.com/office/powerpoint/2010/main" val="3344263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EC1822-B682-46F4-B30C-C9C723387437}" type="datetime1">
              <a:rPr lang="en-US" smtClean="0"/>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15197E-4458-4B93-AE39-FD9185843671}" type="slidenum">
              <a:rPr lang="en-US" smtClean="0"/>
              <a:t>‹#›</a:t>
            </a:fld>
            <a:endParaRPr lang="en-US" dirty="0"/>
          </a:p>
        </p:txBody>
      </p:sp>
    </p:spTree>
    <p:extLst>
      <p:ext uri="{BB962C8B-B14F-4D97-AF65-F5344CB8AC3E}">
        <p14:creationId xmlns:p14="http://schemas.microsoft.com/office/powerpoint/2010/main" val="142011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CFC4DE-4F16-44B8-BC89-190E7A0E53A4}" type="datetime1">
              <a:rPr lang="en-US" smtClean="0"/>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15197E-4458-4B93-AE39-FD9185843671}" type="slidenum">
              <a:rPr lang="en-US" smtClean="0"/>
              <a:t>‹#›</a:t>
            </a:fld>
            <a:endParaRPr lang="en-US" dirty="0"/>
          </a:p>
        </p:txBody>
      </p:sp>
    </p:spTree>
    <p:extLst>
      <p:ext uri="{BB962C8B-B14F-4D97-AF65-F5344CB8AC3E}">
        <p14:creationId xmlns:p14="http://schemas.microsoft.com/office/powerpoint/2010/main" val="432510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84D7FE-1410-4E67-B410-0D10062017C5}" type="datetime1">
              <a:rPr lang="en-US" smtClean="0"/>
              <a:t>4/11/2023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15197E-4458-4B93-AE39-FD9185843671}" type="slidenum">
              <a:rPr lang="en-US" smtClean="0"/>
              <a:t>‹#›</a:t>
            </a:fld>
            <a:endParaRPr lang="en-US" dirty="0"/>
          </a:p>
        </p:txBody>
      </p:sp>
    </p:spTree>
    <p:extLst>
      <p:ext uri="{BB962C8B-B14F-4D97-AF65-F5344CB8AC3E}">
        <p14:creationId xmlns:p14="http://schemas.microsoft.com/office/powerpoint/2010/main" val="1348171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60830C-290F-48A7-9E05-D3083265FDB5}" type="datetime1">
              <a:rPr lang="en-US" smtClean="0"/>
              <a:t>4/11/2023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B15197E-4458-4B93-AE39-FD9185843671}" type="slidenum">
              <a:rPr lang="en-US" smtClean="0"/>
              <a:t>‹#›</a:t>
            </a:fld>
            <a:endParaRPr lang="en-US" dirty="0"/>
          </a:p>
        </p:txBody>
      </p:sp>
    </p:spTree>
    <p:extLst>
      <p:ext uri="{BB962C8B-B14F-4D97-AF65-F5344CB8AC3E}">
        <p14:creationId xmlns:p14="http://schemas.microsoft.com/office/powerpoint/2010/main" val="69197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301FF8-00D5-42E4-963F-8764C8A9888A}" type="datetime1">
              <a:rPr lang="en-US" smtClean="0"/>
              <a:t>4/11/2023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B15197E-4458-4B93-AE39-FD9185843671}" type="slidenum">
              <a:rPr lang="en-US" smtClean="0"/>
              <a:t>‹#›</a:t>
            </a:fld>
            <a:endParaRPr lang="en-US" dirty="0"/>
          </a:p>
        </p:txBody>
      </p:sp>
    </p:spTree>
    <p:extLst>
      <p:ext uri="{BB962C8B-B14F-4D97-AF65-F5344CB8AC3E}">
        <p14:creationId xmlns:p14="http://schemas.microsoft.com/office/powerpoint/2010/main" val="2412325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D47E6-1A93-4076-8BE3-8C3D1203D9E5}" type="datetime1">
              <a:rPr lang="en-US" smtClean="0"/>
              <a:t>4/11/2023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B15197E-4458-4B93-AE39-FD9185843671}" type="slidenum">
              <a:rPr lang="en-US" smtClean="0"/>
              <a:t>‹#›</a:t>
            </a:fld>
            <a:endParaRPr lang="en-US" dirty="0"/>
          </a:p>
        </p:txBody>
      </p:sp>
    </p:spTree>
    <p:extLst>
      <p:ext uri="{BB962C8B-B14F-4D97-AF65-F5344CB8AC3E}">
        <p14:creationId xmlns:p14="http://schemas.microsoft.com/office/powerpoint/2010/main" val="407167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AFBF47-9480-4375-931E-A722D1DA251D}" type="datetime1">
              <a:rPr lang="en-US" smtClean="0"/>
              <a:t>4/11/2023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15197E-4458-4B93-AE39-FD9185843671}" type="slidenum">
              <a:rPr lang="en-US" smtClean="0"/>
              <a:t>‹#›</a:t>
            </a:fld>
            <a:endParaRPr lang="en-US" dirty="0"/>
          </a:p>
        </p:txBody>
      </p:sp>
    </p:spTree>
    <p:extLst>
      <p:ext uri="{BB962C8B-B14F-4D97-AF65-F5344CB8AC3E}">
        <p14:creationId xmlns:p14="http://schemas.microsoft.com/office/powerpoint/2010/main" val="193216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F19B10-0552-4108-887F-5B75887D90C0}" type="datetime1">
              <a:rPr lang="en-US" smtClean="0"/>
              <a:t>4/11/2023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15197E-4458-4B93-AE39-FD9185843671}" type="slidenum">
              <a:rPr lang="en-US" smtClean="0"/>
              <a:t>‹#›</a:t>
            </a:fld>
            <a:endParaRPr lang="en-US" dirty="0"/>
          </a:p>
        </p:txBody>
      </p:sp>
    </p:spTree>
    <p:extLst>
      <p:ext uri="{BB962C8B-B14F-4D97-AF65-F5344CB8AC3E}">
        <p14:creationId xmlns:p14="http://schemas.microsoft.com/office/powerpoint/2010/main" val="17480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A5A114-6F25-40D0-95E9-6BEE5D9CBCCF}" type="datetime1">
              <a:rPr lang="en-US" smtClean="0"/>
              <a:t>4/11/2023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15197E-4458-4B93-AE39-FD9185843671}" type="slidenum">
              <a:rPr lang="en-US" smtClean="0"/>
              <a:t>‹#›</a:t>
            </a:fld>
            <a:endParaRPr lang="en-US" dirty="0"/>
          </a:p>
        </p:txBody>
      </p:sp>
    </p:spTree>
    <p:extLst>
      <p:ext uri="{BB962C8B-B14F-4D97-AF65-F5344CB8AC3E}">
        <p14:creationId xmlns:p14="http://schemas.microsoft.com/office/powerpoint/2010/main" val="3266082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a:extLst>
              <a:ext uri="{FF2B5EF4-FFF2-40B4-BE49-F238E27FC236}">
                <a16:creationId xmlns:a16="http://schemas.microsoft.com/office/drawing/2014/main" id="{E2BBDEF2-7E3F-4F7E-82A5-76E56A615D13}"/>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1</a:t>
            </a:fld>
            <a:endParaRPr lang="en-US" dirty="0"/>
          </a:p>
        </p:txBody>
      </p:sp>
      <p:pic>
        <p:nvPicPr>
          <p:cNvPr id="8" name="Picture 2" descr="Image result for new north carolina central university logo">
            <a:extLst>
              <a:ext uri="{FF2B5EF4-FFF2-40B4-BE49-F238E27FC236}">
                <a16:creationId xmlns:a16="http://schemas.microsoft.com/office/drawing/2014/main" id="{EBDF8D2B-7033-4A78-BD8C-2EF2044BBFB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Image result for new north carolina central university logo">
            <a:extLst>
              <a:ext uri="{FF2B5EF4-FFF2-40B4-BE49-F238E27FC236}">
                <a16:creationId xmlns:a16="http://schemas.microsoft.com/office/drawing/2014/main" id="{BE1966F3-8D49-4BF7-965E-97C3EADBDCE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046066" y="566480"/>
            <a:ext cx="5046400" cy="2934093"/>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F8900BE2-37C1-4252-BB02-C5F9FF7BCB82}"/>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10" name="Subtitle 2">
            <a:extLst>
              <a:ext uri="{FF2B5EF4-FFF2-40B4-BE49-F238E27FC236}">
                <a16:creationId xmlns:a16="http://schemas.microsoft.com/office/drawing/2014/main" id="{D0674FE5-66E3-439A-87B1-6E21A48685DF}"/>
              </a:ext>
            </a:extLst>
          </p:cNvPr>
          <p:cNvSpPr txBox="1">
            <a:spLocks/>
          </p:cNvSpPr>
          <p:nvPr/>
        </p:nvSpPr>
        <p:spPr>
          <a:xfrm>
            <a:off x="1143000" y="4003542"/>
            <a:ext cx="6858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200" b="1" dirty="0">
                <a:latin typeface="Book Antiqua" panose="02040602050305030304" pitchFamily="18" charset="0"/>
              </a:rPr>
              <a:t>All Funds Budget</a:t>
            </a:r>
          </a:p>
          <a:p>
            <a:r>
              <a:rPr lang="en-US" sz="2000" dirty="0" smtClean="0">
                <a:latin typeface="Book Antiqua" panose="02040602050305030304" pitchFamily="18" charset="0"/>
              </a:rPr>
              <a:t>Board of Trustees</a:t>
            </a:r>
            <a:endParaRPr lang="en-US" sz="2000" dirty="0">
              <a:latin typeface="Book Antiqua" panose="02040602050305030304" pitchFamily="18" charset="0"/>
            </a:endParaRPr>
          </a:p>
          <a:p>
            <a:r>
              <a:rPr lang="en-US" sz="1600" dirty="0">
                <a:latin typeface="Book Antiqua" panose="02040602050305030304" pitchFamily="18" charset="0"/>
              </a:rPr>
              <a:t>April 11, 2023</a:t>
            </a:r>
          </a:p>
        </p:txBody>
      </p:sp>
    </p:spTree>
    <p:extLst>
      <p:ext uri="{BB962C8B-B14F-4D97-AF65-F5344CB8AC3E}">
        <p14:creationId xmlns:p14="http://schemas.microsoft.com/office/powerpoint/2010/main" val="1762288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10127"/>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Book Antiqua" panose="02040602050305030304" pitchFamily="18" charset="0"/>
              </a:rPr>
              <a:t>NCCU Budget Request – Academic Affairs</a:t>
            </a:r>
          </a:p>
        </p:txBody>
      </p:sp>
      <p:sp>
        <p:nvSpPr>
          <p:cNvPr id="6" name="Title 1"/>
          <p:cNvSpPr txBox="1">
            <a:spLocks/>
          </p:cNvSpPr>
          <p:nvPr/>
        </p:nvSpPr>
        <p:spPr>
          <a:xfrm>
            <a:off x="185072" y="139153"/>
            <a:ext cx="8719306"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10</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566652" y="1253331"/>
            <a:ext cx="7886700" cy="4351338"/>
          </a:xfrm>
        </p:spPr>
        <p:txBody>
          <a:bodyPr>
            <a:normAutofit/>
          </a:bodyPr>
          <a:lstStyle/>
          <a:p>
            <a:pPr marL="0" lvl="0" indent="0" defTabSz="457200">
              <a:lnSpc>
                <a:spcPct val="100000"/>
              </a:lnSpc>
              <a:spcBef>
                <a:spcPct val="20000"/>
              </a:spcBef>
              <a:buNone/>
            </a:pPr>
            <a:endParaRPr lang="en-US" sz="900" dirty="0">
              <a:solidFill>
                <a:prstClr val="black"/>
              </a:solidFill>
              <a:latin typeface="Adobe Caslon Pro" charset="0"/>
              <a:ea typeface="Adobe Caslon Pro" charset="0"/>
              <a:cs typeface="Adobe Caslon Pro"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Academic Affairs budget provides the base to directly support the strategic priorities of the University of North Carolina System, North Carolina Central University and the Division of Academic Affairs with an emphasis on:</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Segoe UI Symbol" panose="020B0502040204020203" pitchFamily="34" charset="0"/>
                <a:ea typeface="Calibri" panose="020F0502020204030204" pitchFamily="34" charset="0"/>
                <a:cs typeface="Segoe UI Symbol" panose="020B0502040204020203" pitchFamily="34" charset="0"/>
              </a:rPr>
              <a:t>➢</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Student achievement and success by expanding retention efforts and support for academic programs; </a:t>
            </a:r>
          </a:p>
          <a:p>
            <a:pPr marL="0" marR="0">
              <a:lnSpc>
                <a:spcPct val="107000"/>
              </a:lnSpc>
              <a:spcBef>
                <a:spcPts val="0"/>
              </a:spcBef>
              <a:spcAft>
                <a:spcPts val="800"/>
              </a:spcAft>
            </a:pP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Segoe UI Symbol" panose="020B0502040204020203" pitchFamily="34" charset="0"/>
                <a:ea typeface="Calibri" panose="020F0502020204030204" pitchFamily="34" charset="0"/>
                <a:cs typeface="Segoe UI Symbol" panose="020B0502040204020203" pitchFamily="34"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Programmatic excellence by strengthening the design and implementation of courses across different instructional modes;</a:t>
            </a:r>
          </a:p>
          <a:p>
            <a:pPr marL="0" marR="0">
              <a:lnSpc>
                <a:spcPct val="107000"/>
              </a:lnSpc>
              <a:spcBef>
                <a:spcPts val="0"/>
              </a:spcBef>
              <a:spcAft>
                <a:spcPts val="800"/>
              </a:spcAft>
            </a:pP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Segoe UI Symbol" panose="020B0502040204020203" pitchFamily="34" charset="0"/>
                <a:ea typeface="Calibri" panose="020F0502020204030204" pitchFamily="34" charset="0"/>
                <a:cs typeface="Segoe UI Symbol" panose="020B0502040204020203" pitchFamily="34" charset="0"/>
              </a:rPr>
              <a:t>➢</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Professional development for further advancement of faculty and staff</a:t>
            </a:r>
            <a:r>
              <a:rPr lang="en-US" sz="1800" b="1" dirty="0">
                <a:effectLst/>
                <a:latin typeface="Segoe UI Symbol" panose="020B0502040204020203" pitchFamily="34" charset="0"/>
                <a:ea typeface="Calibri" panose="020F0502020204030204" pitchFamily="34" charset="0"/>
                <a:cs typeface="Segoe UI Symbol" panose="020B0502040204020203" pitchFamily="34"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and</a:t>
            </a:r>
          </a:p>
          <a:p>
            <a:pPr marL="0" marR="0">
              <a:lnSpc>
                <a:spcPct val="107000"/>
              </a:lnSpc>
              <a:spcBef>
                <a:spcPts val="0"/>
              </a:spcBef>
              <a:spcAft>
                <a:spcPts val="800"/>
              </a:spcAft>
            </a:pP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Segoe UI Symbol" panose="020B0502040204020203" pitchFamily="34" charset="0"/>
                <a:ea typeface="Calibri" panose="020F0502020204030204" pitchFamily="34" charset="0"/>
                <a:cs typeface="Segoe UI Symbol" panose="020B0502040204020203" pitchFamily="34" charset="0"/>
              </a:rPr>
              <a:t>➢</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Community support and partnerships by aligning programs with educational and workforce needs.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0000"/>
              </a:lnSpc>
              <a:spcBef>
                <a:spcPct val="20000"/>
              </a:spcBef>
              <a:buFont typeface="Wingdings" panose="05000000000000000000" pitchFamily="2" charset="2"/>
              <a:buChar char="Ø"/>
            </a:pPr>
            <a:endParaRPr lang="en-US" sz="1400" dirty="0">
              <a:latin typeface="Book Antiqua" panose="02040602050305030304" pitchFamily="18" charset="0"/>
            </a:endParaRPr>
          </a:p>
          <a:p>
            <a:pPr marL="0" indent="0" defTabSz="457200">
              <a:lnSpc>
                <a:spcPct val="100000"/>
              </a:lnSpc>
              <a:spcBef>
                <a:spcPct val="20000"/>
              </a:spcBef>
              <a:buNone/>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marL="457200" lvl="1" indent="0">
              <a:buNone/>
            </a:pPr>
            <a:endParaRPr lang="en-US" dirty="0"/>
          </a:p>
        </p:txBody>
      </p:sp>
    </p:spTree>
    <p:extLst>
      <p:ext uri="{BB962C8B-B14F-4D97-AF65-F5344CB8AC3E}">
        <p14:creationId xmlns:p14="http://schemas.microsoft.com/office/powerpoint/2010/main" val="2170935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10127"/>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Book Antiqua" panose="02040602050305030304" pitchFamily="18" charset="0"/>
              </a:rPr>
              <a:t>NCCU Budget Request – Academic Affairs (</a:t>
            </a:r>
            <a:r>
              <a:rPr lang="en-US" sz="3200" dirty="0" err="1">
                <a:latin typeface="Book Antiqua" panose="02040602050305030304" pitchFamily="18" charset="0"/>
              </a:rPr>
              <a:t>con’t</a:t>
            </a:r>
            <a:r>
              <a:rPr lang="en-US" sz="3200" dirty="0">
                <a:latin typeface="Book Antiqua" panose="02040602050305030304" pitchFamily="18" charset="0"/>
              </a:rPr>
              <a:t>)</a:t>
            </a:r>
          </a:p>
        </p:txBody>
      </p:sp>
      <p:sp>
        <p:nvSpPr>
          <p:cNvPr id="6" name="Title 1"/>
          <p:cNvSpPr txBox="1">
            <a:spLocks/>
          </p:cNvSpPr>
          <p:nvPr/>
        </p:nvSpPr>
        <p:spPr>
          <a:xfrm>
            <a:off x="185072" y="139153"/>
            <a:ext cx="8719306"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11</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185072" y="1325547"/>
            <a:ext cx="8848092" cy="4567254"/>
          </a:xfrm>
        </p:spPr>
        <p:txBody>
          <a:bodyPr>
            <a:normAutofit fontScale="47500" lnSpcReduction="20000"/>
          </a:bodyPr>
          <a:lstStyle/>
          <a:p>
            <a:pPr marL="0" lvl="0" indent="0" defTabSz="457200">
              <a:lnSpc>
                <a:spcPct val="100000"/>
              </a:lnSpc>
              <a:spcBef>
                <a:spcPct val="20000"/>
              </a:spcBef>
              <a:buNone/>
            </a:pPr>
            <a:endParaRPr lang="en-US" sz="900" dirty="0">
              <a:solidFill>
                <a:prstClr val="black"/>
              </a:solidFill>
              <a:latin typeface="Adobe Caslon Pro" charset="0"/>
              <a:ea typeface="Adobe Caslon Pro" charset="0"/>
              <a:cs typeface="Adobe Caslon Pro" charset="0"/>
            </a:endParaRPr>
          </a:p>
          <a:p>
            <a:pPr marL="0" marR="0">
              <a:lnSpc>
                <a:spcPct val="107000"/>
              </a:lnSpc>
              <a:spcBef>
                <a:spcPts val="0"/>
              </a:spcBef>
              <a:spcAft>
                <a:spcPts val="800"/>
              </a:spcAft>
            </a:pPr>
            <a:r>
              <a:rPr lang="en-US" sz="3300" dirty="0">
                <a:effectLst/>
                <a:latin typeface="Calibri" panose="020F0502020204030204" pitchFamily="34" charset="0"/>
                <a:ea typeface="Calibri" panose="020F0502020204030204" pitchFamily="34" charset="0"/>
                <a:cs typeface="Times New Roman" panose="02020603050405020304" pitchFamily="18" charset="0"/>
              </a:rPr>
              <a:t>The FY24 Budget request includes funding for various efforts and initiatives that support instruction and foster research activities. For the FY24 Budget Cycle, there are no new requests to the Academic Affair’s funding allocation.</a:t>
            </a:r>
          </a:p>
          <a:p>
            <a:pPr marL="0" marR="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300" dirty="0">
                <a:effectLst/>
                <a:latin typeface="Calibri" panose="020F0502020204030204" pitchFamily="34" charset="0"/>
                <a:ea typeface="Calibri" panose="020F0502020204030204" pitchFamily="34" charset="0"/>
                <a:cs typeface="Times New Roman" panose="02020603050405020304" pitchFamily="18" charset="0"/>
              </a:rPr>
              <a:t>In addition the Academic Affairs budget request across the schools and colleges, reflects the bulk of adjustments for enrollment reduction.  In order to reset for continued growth, the reduction was achieved through the realignment of resources from areas with little to no growth.  During this process, areas of focus for continued high growth or focused growth (programs that have been slated for future growth) were also identified.  This allows the University to push forward while mitigating the enrollment reduction.</a:t>
            </a:r>
          </a:p>
          <a:p>
            <a:pPr marL="0" marR="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300" dirty="0">
                <a:effectLst/>
                <a:latin typeface="Calibri" panose="020F0502020204030204" pitchFamily="34" charset="0"/>
                <a:ea typeface="Calibri" panose="020F0502020204030204" pitchFamily="34" charset="0"/>
                <a:cs typeface="Times New Roman" panose="02020603050405020304" pitchFamily="18" charset="0"/>
              </a:rPr>
              <a:t>Additionally, emphasis on initiatives to support recruitment and retention.  Additional resources have been redirected to support both undergraduate and graduate admissions, University College and upper division retention efforts, inclusive of graduate programs and the School of Law. </a:t>
            </a:r>
          </a:p>
          <a:p>
            <a:pPr marL="0" marR="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300" dirty="0">
                <a:effectLst/>
                <a:latin typeface="Calibri" panose="020F0502020204030204" pitchFamily="34" charset="0"/>
                <a:ea typeface="Calibri" panose="020F0502020204030204" pitchFamily="34" charset="0"/>
                <a:cs typeface="Times New Roman" panose="02020603050405020304" pitchFamily="18" charset="0"/>
              </a:rPr>
              <a:t>The budget request also reflects efforts to stimulate additional research as this remains a top priority of the University as we push towards a research II classification.  Continuous investments are made to provide faculty with support to enhance their research and scholarly production.</a:t>
            </a:r>
          </a:p>
          <a:p>
            <a:pPr defTabSz="457200">
              <a:lnSpc>
                <a:spcPct val="100000"/>
              </a:lnSpc>
              <a:spcBef>
                <a:spcPct val="20000"/>
              </a:spcBef>
              <a:buFont typeface="Wingdings" panose="05000000000000000000" pitchFamily="2" charset="2"/>
              <a:buChar char="Ø"/>
            </a:pPr>
            <a:endParaRPr lang="en-US" sz="1400" dirty="0">
              <a:latin typeface="Book Antiqua" panose="02040602050305030304" pitchFamily="18" charset="0"/>
            </a:endParaRPr>
          </a:p>
          <a:p>
            <a:pPr marL="0" indent="0" defTabSz="457200">
              <a:lnSpc>
                <a:spcPct val="100000"/>
              </a:lnSpc>
              <a:spcBef>
                <a:spcPct val="20000"/>
              </a:spcBef>
              <a:buNone/>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marL="457200" lvl="1" indent="0">
              <a:buNone/>
            </a:pPr>
            <a:endParaRPr lang="en-US" dirty="0"/>
          </a:p>
        </p:txBody>
      </p:sp>
    </p:spTree>
    <p:extLst>
      <p:ext uri="{BB962C8B-B14F-4D97-AF65-F5344CB8AC3E}">
        <p14:creationId xmlns:p14="http://schemas.microsoft.com/office/powerpoint/2010/main" val="54630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10127"/>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Book Antiqua" panose="02040602050305030304" pitchFamily="18" charset="0"/>
              </a:rPr>
              <a:t>NCCU Budget Request – Student Affairs</a:t>
            </a:r>
          </a:p>
        </p:txBody>
      </p:sp>
      <p:sp>
        <p:nvSpPr>
          <p:cNvPr id="6" name="Title 1"/>
          <p:cNvSpPr txBox="1">
            <a:spLocks/>
          </p:cNvSpPr>
          <p:nvPr/>
        </p:nvSpPr>
        <p:spPr>
          <a:xfrm>
            <a:off x="185072" y="139153"/>
            <a:ext cx="8719306"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12</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304800" y="960562"/>
            <a:ext cx="8654128" cy="5153931"/>
          </a:xfrm>
        </p:spPr>
        <p:txBody>
          <a:bodyPr>
            <a:normAutofit/>
          </a:bodyPr>
          <a:lstStyle/>
          <a:p>
            <a:pPr marL="0" lvl="0" indent="0" defTabSz="457200">
              <a:lnSpc>
                <a:spcPct val="100000"/>
              </a:lnSpc>
              <a:spcBef>
                <a:spcPct val="20000"/>
              </a:spcBef>
              <a:buNone/>
            </a:pPr>
            <a:endParaRPr lang="en-US" sz="900" dirty="0">
              <a:solidFill>
                <a:prstClr val="black"/>
              </a:solidFill>
              <a:latin typeface="Adobe Caslon Pro" charset="0"/>
              <a:ea typeface="Adobe Caslon Pro" charset="0"/>
              <a:cs typeface="Adobe Caslon Pro"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budget request for Student Affairs reflects continued efforts to reinvigorate and enhance the Career and Professional Development Center to ensure career readiness of our students that connects with the existing academic programs.</a:t>
            </a:r>
          </a:p>
          <a:p>
            <a:pPr marL="0" marR="0">
              <a:lnSpc>
                <a:spcPct val="107000"/>
              </a:lnSpc>
              <a:spcBef>
                <a:spcPts val="0"/>
              </a:spcBef>
              <a:spcAft>
                <a:spcPts val="800"/>
              </a:spcAft>
            </a:pP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Funding has also been strategically allocated to support students’ sense of connection both on campus and within the larger community of Durham.  Additional funding also supports expanding student activities hosted in the Student Center as well as support to maintain the facility (student activities fee increase)</a:t>
            </a:r>
          </a:p>
          <a:p>
            <a:pPr marL="0" marR="0">
              <a:lnSpc>
                <a:spcPct val="107000"/>
              </a:lnSpc>
              <a:spcBef>
                <a:spcPts val="0"/>
              </a:spcBef>
              <a:spcAft>
                <a:spcPts val="800"/>
              </a:spcAft>
            </a:pP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In Housing and Residence life, additional funding has been allocated (through tuition and fee request) to support maintenance and renovation related to life safety and ADA compliance.</a:t>
            </a:r>
          </a:p>
          <a:p>
            <a:pPr marL="0" marR="0">
              <a:lnSpc>
                <a:spcPct val="107000"/>
              </a:lnSpc>
              <a:spcBef>
                <a:spcPts val="0"/>
              </a:spcBef>
              <a:spcAft>
                <a:spcPts val="800"/>
              </a:spcAft>
            </a:pP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budget request for Student Affairs reflects continued efforts to reinvigorate and enhance the Career and Professional Development Center to ensure career readiness of our students that connects with the existing academic programs.</a:t>
            </a:r>
          </a:p>
          <a:p>
            <a:pPr defTabSz="457200">
              <a:lnSpc>
                <a:spcPct val="100000"/>
              </a:lnSpc>
              <a:spcBef>
                <a:spcPct val="20000"/>
              </a:spcBef>
              <a:buFont typeface="Wingdings" panose="05000000000000000000" pitchFamily="2" charset="2"/>
              <a:buChar char="Ø"/>
            </a:pPr>
            <a:endParaRPr lang="en-US" sz="1400" dirty="0">
              <a:latin typeface="Book Antiqua" panose="02040602050305030304" pitchFamily="18" charset="0"/>
            </a:endParaRPr>
          </a:p>
          <a:p>
            <a:pPr marL="0" indent="0" defTabSz="457200">
              <a:lnSpc>
                <a:spcPct val="100000"/>
              </a:lnSpc>
              <a:spcBef>
                <a:spcPct val="20000"/>
              </a:spcBef>
              <a:buNone/>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marL="457200" lvl="1" indent="0">
              <a:buNone/>
            </a:pPr>
            <a:endParaRPr lang="en-US" dirty="0"/>
          </a:p>
        </p:txBody>
      </p:sp>
    </p:spTree>
    <p:extLst>
      <p:ext uri="{BB962C8B-B14F-4D97-AF65-F5344CB8AC3E}">
        <p14:creationId xmlns:p14="http://schemas.microsoft.com/office/powerpoint/2010/main" val="1888794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10127"/>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Book Antiqua" panose="02040602050305030304" pitchFamily="18" charset="0"/>
              </a:rPr>
              <a:t>NCCU Budget Request – Student Affairs (</a:t>
            </a:r>
            <a:r>
              <a:rPr lang="en-US" sz="3200" dirty="0" err="1">
                <a:latin typeface="Book Antiqua" panose="02040602050305030304" pitchFamily="18" charset="0"/>
              </a:rPr>
              <a:t>con’t</a:t>
            </a:r>
            <a:r>
              <a:rPr lang="en-US" sz="3200" dirty="0">
                <a:latin typeface="Book Antiqua" panose="02040602050305030304" pitchFamily="18" charset="0"/>
              </a:rPr>
              <a:t>)</a:t>
            </a:r>
          </a:p>
        </p:txBody>
      </p:sp>
      <p:sp>
        <p:nvSpPr>
          <p:cNvPr id="6" name="Title 1"/>
          <p:cNvSpPr txBox="1">
            <a:spLocks/>
          </p:cNvSpPr>
          <p:nvPr/>
        </p:nvSpPr>
        <p:spPr>
          <a:xfrm>
            <a:off x="185072" y="139153"/>
            <a:ext cx="8719306"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13</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304800" y="1403927"/>
            <a:ext cx="8654128" cy="4710566"/>
          </a:xfrm>
        </p:spPr>
        <p:txBody>
          <a:bodyPr>
            <a:normAutofit/>
          </a:bodyPr>
          <a:lstStyle/>
          <a:p>
            <a:pPr marL="0" lvl="0" indent="0" defTabSz="457200">
              <a:lnSpc>
                <a:spcPct val="100000"/>
              </a:lnSpc>
              <a:spcBef>
                <a:spcPct val="20000"/>
              </a:spcBef>
              <a:buNone/>
            </a:pPr>
            <a:endParaRPr lang="en-US" sz="900" dirty="0">
              <a:solidFill>
                <a:prstClr val="black"/>
              </a:solidFill>
              <a:latin typeface="Adobe Caslon Pro" charset="0"/>
              <a:ea typeface="Adobe Caslon Pro" charset="0"/>
              <a:cs typeface="Adobe Caslon Pro"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Funding has also been strategically allocated to support students’ sense of connection both on campus and within the larger community of Durham.  Additional funding also supports expanding student activities hosted in the Student Center as well as support to maintain the facility (student activities fee increase)</a:t>
            </a:r>
          </a:p>
          <a:p>
            <a:pPr marL="0" marR="0">
              <a:lnSpc>
                <a:spcPct val="107000"/>
              </a:lnSpc>
              <a:spcBef>
                <a:spcPts val="0"/>
              </a:spcBef>
              <a:spcAft>
                <a:spcPts val="800"/>
              </a:spcAft>
            </a:pP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In Housing and Residence life, additional funding has been allocated (through tuition and fee request) to support maintenance and renovation related to life safety and ADA compliance.</a:t>
            </a:r>
          </a:p>
          <a:p>
            <a:pPr defTabSz="457200">
              <a:lnSpc>
                <a:spcPct val="100000"/>
              </a:lnSpc>
              <a:spcBef>
                <a:spcPct val="20000"/>
              </a:spcBef>
              <a:buFont typeface="Wingdings" panose="05000000000000000000" pitchFamily="2" charset="2"/>
              <a:buChar char="Ø"/>
            </a:pPr>
            <a:endParaRPr lang="en-US" sz="1400" dirty="0">
              <a:latin typeface="Book Antiqua" panose="02040602050305030304" pitchFamily="18" charset="0"/>
            </a:endParaRPr>
          </a:p>
          <a:p>
            <a:pPr marL="0" indent="0" defTabSz="457200">
              <a:lnSpc>
                <a:spcPct val="100000"/>
              </a:lnSpc>
              <a:spcBef>
                <a:spcPct val="20000"/>
              </a:spcBef>
              <a:buNone/>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marL="457200" lvl="1" indent="0">
              <a:buNone/>
            </a:pPr>
            <a:endParaRPr lang="en-US" dirty="0"/>
          </a:p>
        </p:txBody>
      </p:sp>
    </p:spTree>
    <p:extLst>
      <p:ext uri="{BB962C8B-B14F-4D97-AF65-F5344CB8AC3E}">
        <p14:creationId xmlns:p14="http://schemas.microsoft.com/office/powerpoint/2010/main" val="2108282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10127"/>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Book Antiqua" panose="02040602050305030304" pitchFamily="18" charset="0"/>
              </a:rPr>
              <a:t>NCCU Budget Request – Administration and Finance</a:t>
            </a:r>
          </a:p>
        </p:txBody>
      </p:sp>
      <p:sp>
        <p:nvSpPr>
          <p:cNvPr id="6" name="Title 1"/>
          <p:cNvSpPr txBox="1">
            <a:spLocks/>
          </p:cNvSpPr>
          <p:nvPr/>
        </p:nvSpPr>
        <p:spPr>
          <a:xfrm>
            <a:off x="185072" y="139153"/>
            <a:ext cx="8719306"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14</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239622" y="1017868"/>
            <a:ext cx="8719306" cy="5096626"/>
          </a:xfrm>
        </p:spPr>
        <p:txBody>
          <a:bodyPr>
            <a:normAutofit lnSpcReduction="10000"/>
          </a:bodyPr>
          <a:lstStyle/>
          <a:p>
            <a:pPr marL="0" lvl="0" indent="0" defTabSz="457200">
              <a:lnSpc>
                <a:spcPct val="100000"/>
              </a:lnSpc>
              <a:spcBef>
                <a:spcPct val="20000"/>
              </a:spcBef>
              <a:buNone/>
            </a:pPr>
            <a:endParaRPr lang="en-US" sz="900" dirty="0">
              <a:solidFill>
                <a:prstClr val="black"/>
              </a:solidFill>
              <a:latin typeface="Adobe Caslon Pro" charset="0"/>
              <a:ea typeface="Adobe Caslon Pro" charset="0"/>
              <a:cs typeface="Adobe Caslon Pro"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budget request for Administration and Finance reflects and effort to collaborate with other University partners to achieve overall University objectives, this includes positions in EHS that support the expansion of research.</a:t>
            </a:r>
          </a:p>
          <a:p>
            <a:pPr marL="0" marR="0">
              <a:lnSpc>
                <a:spcPct val="107000"/>
              </a:lnSpc>
              <a:spcBef>
                <a:spcPts val="0"/>
              </a:spcBef>
              <a:spcAft>
                <a:spcPts val="800"/>
              </a:spcAft>
            </a:pP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In facilities, funding for a true preventative maintenance program is being sought, using some existing facilities vacancies and repurposing funding to support master contract usage.</a:t>
            </a:r>
          </a:p>
          <a:p>
            <a:pPr marL="0" marR="0">
              <a:lnSpc>
                <a:spcPct val="107000"/>
              </a:lnSpc>
              <a:spcBef>
                <a:spcPts val="0"/>
              </a:spcBef>
              <a:spcAft>
                <a:spcPts val="800"/>
              </a:spcAft>
            </a:pP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In Police and Public Safety the strategic use of campus security funding to support initiatives that create a sense of presence, provide ongoing threat assessment training and necessary equipment for campus safety.  Security positions are also being repurposed to provide strategic patrols.</a:t>
            </a:r>
          </a:p>
          <a:p>
            <a:pPr marL="0" marR="0">
              <a:lnSpc>
                <a:spcPct val="107000"/>
              </a:lnSpc>
              <a:spcBef>
                <a:spcPts val="0"/>
              </a:spcBef>
              <a:spcAft>
                <a:spcPts val="800"/>
              </a:spcAft>
            </a:pP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An overall increase in dining services allows the University to continue in its’ commitment to offer high quality retail services throughout the campus.  It also allows for strategic investment in infrastructure improvements that are sorely needed.  The campus has moved from five retail locations to twelve.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0000"/>
              </a:lnSpc>
              <a:spcBef>
                <a:spcPct val="20000"/>
              </a:spcBef>
              <a:buFont typeface="Wingdings" panose="05000000000000000000" pitchFamily="2" charset="2"/>
              <a:buChar char="Ø"/>
            </a:pPr>
            <a:endParaRPr lang="en-US" sz="1400" dirty="0">
              <a:latin typeface="Book Antiqua" panose="02040602050305030304" pitchFamily="18" charset="0"/>
            </a:endParaRPr>
          </a:p>
          <a:p>
            <a:pPr marL="0" indent="0" defTabSz="457200">
              <a:lnSpc>
                <a:spcPct val="100000"/>
              </a:lnSpc>
              <a:spcBef>
                <a:spcPct val="20000"/>
              </a:spcBef>
              <a:buNone/>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marL="457200" lvl="1" indent="0">
              <a:buNone/>
            </a:pPr>
            <a:endParaRPr lang="en-US" dirty="0"/>
          </a:p>
        </p:txBody>
      </p:sp>
    </p:spTree>
    <p:extLst>
      <p:ext uri="{BB962C8B-B14F-4D97-AF65-F5344CB8AC3E}">
        <p14:creationId xmlns:p14="http://schemas.microsoft.com/office/powerpoint/2010/main" val="4081310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10127"/>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Book Antiqua" panose="02040602050305030304" pitchFamily="18" charset="0"/>
              </a:rPr>
              <a:t>NCCU Budget Request – Advancement &amp; Athletics</a:t>
            </a:r>
          </a:p>
        </p:txBody>
      </p:sp>
      <p:sp>
        <p:nvSpPr>
          <p:cNvPr id="6" name="Title 1"/>
          <p:cNvSpPr txBox="1">
            <a:spLocks/>
          </p:cNvSpPr>
          <p:nvPr/>
        </p:nvSpPr>
        <p:spPr>
          <a:xfrm>
            <a:off x="185072" y="139153"/>
            <a:ext cx="8719306"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15</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566652" y="1253331"/>
            <a:ext cx="7886700" cy="4351338"/>
          </a:xfrm>
        </p:spPr>
        <p:txBody>
          <a:bodyPr>
            <a:normAutofit/>
          </a:bodyPr>
          <a:lstStyle/>
          <a:p>
            <a:pPr marL="0" lvl="0" indent="0" defTabSz="457200">
              <a:lnSpc>
                <a:spcPct val="100000"/>
              </a:lnSpc>
              <a:spcBef>
                <a:spcPct val="20000"/>
              </a:spcBef>
              <a:buNone/>
            </a:pPr>
            <a:endParaRPr lang="en-US" sz="900" dirty="0">
              <a:solidFill>
                <a:prstClr val="black"/>
              </a:solidFill>
              <a:latin typeface="Adobe Caslon Pro" charset="0"/>
              <a:ea typeface="Adobe Caslon Pro" charset="0"/>
              <a:cs typeface="Adobe Caslon Pro" charset="0"/>
            </a:endParaRPr>
          </a:p>
          <a:p>
            <a:pPr defTabSz="457200">
              <a:lnSpc>
                <a:spcPct val="100000"/>
              </a:lnSpc>
              <a:spcBef>
                <a:spcPct val="20000"/>
              </a:spcBef>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Funding is allocated in Advancement to support a full complement of staff as the University ramps up for a capital campaign that seeks to engage alumni, identify potential donors and expands partnerships.</a:t>
            </a:r>
          </a:p>
          <a:p>
            <a:pPr defTabSz="457200">
              <a:lnSpc>
                <a:spcPct val="100000"/>
              </a:lnSpc>
              <a:spcBef>
                <a:spcPct val="20000"/>
              </a:spcBef>
              <a:buFont typeface="Wingdings" panose="05000000000000000000" pitchFamily="2" charset="2"/>
              <a:buChar char="Ø"/>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0000"/>
              </a:lnSpc>
              <a:spcBef>
                <a:spcPct val="20000"/>
              </a:spcBef>
              <a:buFont typeface="Wingdings" panose="05000000000000000000" pitchFamily="2" charset="2"/>
              <a:buChar char="Ø"/>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0000"/>
              </a:lnSpc>
              <a:spcBef>
                <a:spcPct val="20000"/>
              </a:spcBef>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In Athletics, the budget reflects strategic efforts pointed to fundraising and game guarantees that allow full support of coaches as well infrastructure support.</a:t>
            </a:r>
          </a:p>
          <a:p>
            <a:pPr defTabSz="457200">
              <a:lnSpc>
                <a:spcPct val="100000"/>
              </a:lnSpc>
              <a:spcBef>
                <a:spcPct val="20000"/>
              </a:spcBef>
              <a:buFont typeface="Wingdings" panose="05000000000000000000" pitchFamily="2" charset="2"/>
              <a:buChar char="Ø"/>
            </a:pP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defTabSz="457200">
              <a:lnSpc>
                <a:spcPct val="100000"/>
              </a:lnSpc>
              <a:spcBef>
                <a:spcPct val="20000"/>
              </a:spcBef>
              <a:buNone/>
            </a:pPr>
            <a:endParaRPr lang="en-US" sz="600" dirty="0">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0000"/>
              </a:lnSpc>
              <a:spcBef>
                <a:spcPct val="20000"/>
              </a:spcBef>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Operational efficiencies have been achieved by partnering with Administration and Finance, Campus Enterprises and Academic Affairs to relieve the budget of some administrative costs and focus more exclusively on full athletic costs including rising travel (inflationary), and scholarship support.</a:t>
            </a:r>
          </a:p>
          <a:p>
            <a:pPr defTabSz="457200">
              <a:lnSpc>
                <a:spcPct val="100000"/>
              </a:lnSpc>
              <a:spcBef>
                <a:spcPct val="20000"/>
              </a:spcBef>
              <a:buFont typeface="Wingdings" panose="05000000000000000000" pitchFamily="2" charset="2"/>
              <a:buChar char="Ø"/>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0000"/>
              </a:lnSpc>
              <a:spcBef>
                <a:spcPct val="20000"/>
              </a:spcBef>
              <a:buFont typeface="Wingdings" panose="05000000000000000000" pitchFamily="2" charset="2"/>
              <a:buChar char="Ø"/>
            </a:pPr>
            <a:endParaRPr lang="en-US" sz="1400" dirty="0">
              <a:latin typeface="Book Antiqua" panose="02040602050305030304" pitchFamily="18" charset="0"/>
            </a:endParaRPr>
          </a:p>
          <a:p>
            <a:pPr marL="0" indent="0" defTabSz="457200">
              <a:lnSpc>
                <a:spcPct val="100000"/>
              </a:lnSpc>
              <a:spcBef>
                <a:spcPct val="20000"/>
              </a:spcBef>
              <a:buNone/>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marL="457200" lvl="1" indent="0">
              <a:buNone/>
            </a:pPr>
            <a:endParaRPr lang="en-US" dirty="0"/>
          </a:p>
        </p:txBody>
      </p:sp>
    </p:spTree>
    <p:extLst>
      <p:ext uri="{BB962C8B-B14F-4D97-AF65-F5344CB8AC3E}">
        <p14:creationId xmlns:p14="http://schemas.microsoft.com/office/powerpoint/2010/main" val="1807014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10127"/>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Book Antiqua" panose="02040602050305030304" pitchFamily="18" charset="0"/>
              </a:rPr>
              <a:t>NCCU Budget Request – ITS &amp; Other Administrative Units</a:t>
            </a:r>
          </a:p>
        </p:txBody>
      </p:sp>
      <p:sp>
        <p:nvSpPr>
          <p:cNvPr id="6" name="Title 1"/>
          <p:cNvSpPr txBox="1">
            <a:spLocks/>
          </p:cNvSpPr>
          <p:nvPr/>
        </p:nvSpPr>
        <p:spPr>
          <a:xfrm>
            <a:off x="185072" y="139153"/>
            <a:ext cx="8719306"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16</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566652" y="1253331"/>
            <a:ext cx="7886700" cy="4351338"/>
          </a:xfrm>
        </p:spPr>
        <p:txBody>
          <a:bodyPr>
            <a:normAutofit/>
          </a:bodyPr>
          <a:lstStyle/>
          <a:p>
            <a:pPr marL="0" lvl="0" indent="0" defTabSz="457200">
              <a:lnSpc>
                <a:spcPct val="100000"/>
              </a:lnSpc>
              <a:spcBef>
                <a:spcPct val="20000"/>
              </a:spcBef>
              <a:buNone/>
            </a:pPr>
            <a:endParaRPr lang="en-US" sz="900" dirty="0">
              <a:solidFill>
                <a:prstClr val="black"/>
              </a:solidFill>
              <a:latin typeface="Adobe Caslon Pro" charset="0"/>
              <a:ea typeface="Adobe Caslon Pro" charset="0"/>
              <a:cs typeface="Adobe Caslon Pro" charset="0"/>
            </a:endParaRPr>
          </a:p>
          <a:p>
            <a:pPr defTabSz="457200">
              <a:lnSpc>
                <a:spcPct val="100000"/>
              </a:lnSpc>
              <a:spcBef>
                <a:spcPct val="20000"/>
              </a:spcBef>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Additional funding for ITS through the education and technology fee increase supports the rising costs of hardware and software maintenance.</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0000"/>
              </a:lnSpc>
              <a:spcBef>
                <a:spcPct val="20000"/>
              </a:spcBef>
              <a:buFont typeface="Wingdings" panose="05000000000000000000" pitchFamily="2" charset="2"/>
              <a:buChar char="Ø"/>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0000"/>
              </a:lnSpc>
              <a:spcBef>
                <a:spcPct val="20000"/>
              </a:spcBef>
              <a:buFont typeface="Wingdings" panose="05000000000000000000" pitchFamily="2" charset="2"/>
              <a:buChar char="Ø"/>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0000"/>
              </a:lnSpc>
              <a:spcBef>
                <a:spcPct val="20000"/>
              </a:spcBef>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a:t>
            </a:r>
            <a:r>
              <a:rPr lang="en-US" sz="1800" dirty="0">
                <a:latin typeface="Calibri" panose="020F0502020204030204" pitchFamily="34" charset="0"/>
                <a:ea typeface="Calibri" panose="020F0502020204030204" pitchFamily="34" charset="0"/>
                <a:cs typeface="Times New Roman" panose="02020603050405020304" pitchFamily="18" charset="0"/>
              </a:rPr>
              <a:t>All Funds budget also reflects f</a:t>
            </a:r>
            <a:r>
              <a:rPr lang="en-US" sz="1800" dirty="0">
                <a:effectLst/>
                <a:latin typeface="Calibri" panose="020F0502020204030204" pitchFamily="34" charset="0"/>
                <a:ea typeface="Calibri" panose="020F0502020204030204" pitchFamily="34" charset="0"/>
                <a:cs typeface="Times New Roman" panose="02020603050405020304" pitchFamily="18" charset="0"/>
              </a:rPr>
              <a:t>unding requests in support of continuing operations in Human Resources, Legal Affairs and Communication and Marketing.  </a:t>
            </a:r>
          </a:p>
          <a:p>
            <a:pPr defTabSz="457200">
              <a:lnSpc>
                <a:spcPct val="100000"/>
              </a:lnSpc>
              <a:spcBef>
                <a:spcPct val="20000"/>
              </a:spcBef>
              <a:buFont typeface="Wingdings" panose="05000000000000000000" pitchFamily="2" charset="2"/>
              <a:buChar char="Ø"/>
            </a:pP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0000"/>
              </a:lnSpc>
              <a:spcBef>
                <a:spcPct val="20000"/>
              </a:spcBef>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addition of select positions to support efforts with Title IX investigations, compliance, strategic marketing initiatives and Internal Audit supports the University’s overall strategic efforts</a:t>
            </a: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a:t>
            </a:r>
          </a:p>
          <a:p>
            <a:pPr defTabSz="457200">
              <a:lnSpc>
                <a:spcPct val="100000"/>
              </a:lnSpc>
              <a:spcBef>
                <a:spcPct val="20000"/>
              </a:spcBef>
              <a:buFont typeface="Wingdings" panose="05000000000000000000" pitchFamily="2" charset="2"/>
              <a:buChar char="Ø"/>
            </a:pPr>
            <a:endParaRPr lang="en-US" sz="600" dirty="0" smtClean="0">
              <a:effectLst/>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0000"/>
              </a:lnSpc>
              <a:spcBef>
                <a:spcPct val="20000"/>
              </a:spcBef>
              <a:buFont typeface="Wingdings" panose="05000000000000000000" pitchFamily="2" charset="2"/>
              <a:buChar char="Ø"/>
            </a:pPr>
            <a:r>
              <a:rPr lang="en-US" sz="1800" dirty="0" smtClean="0">
                <a:latin typeface="Calibri" panose="020F0502020204030204" pitchFamily="34" charset="0"/>
                <a:ea typeface="Calibri" panose="020F0502020204030204" pitchFamily="34" charset="0"/>
                <a:cs typeface="Times New Roman" panose="02020603050405020304" pitchFamily="18" charset="0"/>
              </a:rPr>
              <a:t>Funding and resource support is also allocated to support a cross-divisional University Event </a:t>
            </a:r>
            <a:r>
              <a:rPr lang="en-US" sz="1800" smtClean="0">
                <a:latin typeface="Calibri" panose="020F0502020204030204" pitchFamily="34" charset="0"/>
                <a:ea typeface="Calibri" panose="020F0502020204030204" pitchFamily="34" charset="0"/>
                <a:cs typeface="Times New Roman" panose="02020603050405020304" pitchFamily="18" charset="0"/>
              </a:rPr>
              <a:t>Center office.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defTabSz="457200">
              <a:lnSpc>
                <a:spcPct val="100000"/>
              </a:lnSpc>
              <a:spcBef>
                <a:spcPct val="20000"/>
              </a:spcBef>
              <a:buFont typeface="Wingdings" panose="05000000000000000000" pitchFamily="2" charset="2"/>
              <a:buChar char="Ø"/>
            </a:pPr>
            <a:endParaRPr lang="en-US" sz="1400" dirty="0">
              <a:latin typeface="Book Antiqua" panose="02040602050305030304" pitchFamily="18" charset="0"/>
            </a:endParaRPr>
          </a:p>
          <a:p>
            <a:pPr marL="0" indent="0" defTabSz="457200">
              <a:lnSpc>
                <a:spcPct val="100000"/>
              </a:lnSpc>
              <a:spcBef>
                <a:spcPct val="20000"/>
              </a:spcBef>
              <a:buNone/>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marL="457200" lvl="1" indent="0">
              <a:buNone/>
            </a:pPr>
            <a:endParaRPr lang="en-US" dirty="0"/>
          </a:p>
        </p:txBody>
      </p:sp>
    </p:spTree>
    <p:extLst>
      <p:ext uri="{BB962C8B-B14F-4D97-AF65-F5344CB8AC3E}">
        <p14:creationId xmlns:p14="http://schemas.microsoft.com/office/powerpoint/2010/main" val="3797671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10127"/>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Book Antiqua" panose="02040602050305030304" pitchFamily="18" charset="0"/>
              </a:rPr>
              <a:t>NCCU Budget Request</a:t>
            </a:r>
          </a:p>
        </p:txBody>
      </p:sp>
      <p:sp>
        <p:nvSpPr>
          <p:cNvPr id="6" name="Title 1"/>
          <p:cNvSpPr txBox="1">
            <a:spLocks/>
          </p:cNvSpPr>
          <p:nvPr/>
        </p:nvSpPr>
        <p:spPr>
          <a:xfrm>
            <a:off x="185072" y="139153"/>
            <a:ext cx="8719306"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17</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566652" y="1253331"/>
            <a:ext cx="7886700" cy="4351338"/>
          </a:xfrm>
        </p:spPr>
        <p:txBody>
          <a:bodyPr>
            <a:normAutofit/>
          </a:bodyPr>
          <a:lstStyle/>
          <a:p>
            <a:pPr marL="0" lvl="0" indent="0" defTabSz="457200">
              <a:lnSpc>
                <a:spcPct val="100000"/>
              </a:lnSpc>
              <a:spcBef>
                <a:spcPct val="20000"/>
              </a:spcBef>
              <a:buNone/>
            </a:pPr>
            <a:endParaRPr lang="en-US" sz="900" dirty="0">
              <a:solidFill>
                <a:prstClr val="black"/>
              </a:solidFill>
              <a:latin typeface="Adobe Caslon Pro" charset="0"/>
              <a:ea typeface="Adobe Caslon Pro" charset="0"/>
              <a:cs typeface="Adobe Caslon Pro" charset="0"/>
            </a:endParaRPr>
          </a:p>
          <a:p>
            <a:pPr defTabSz="457200">
              <a:lnSpc>
                <a:spcPct val="100000"/>
              </a:lnSpc>
              <a:spcBef>
                <a:spcPct val="20000"/>
              </a:spcBef>
              <a:buFont typeface="Wingdings" panose="05000000000000000000" pitchFamily="2" charset="2"/>
              <a:buChar char="Ø"/>
            </a:pPr>
            <a:r>
              <a:rPr lang="en-US" sz="2000" dirty="0" smtClean="0">
                <a:latin typeface="Book Antiqua" panose="02040602050305030304" pitchFamily="18" charset="0"/>
              </a:rPr>
              <a:t>Prior to submission to the NCCU Board of Trustees, this information was reviewed by the Chancellor, ELT and University Budget Committee  for feedback, discussion and </a:t>
            </a:r>
            <a:r>
              <a:rPr lang="en-US" sz="2000" smtClean="0">
                <a:latin typeface="Book Antiqua" panose="02040602050305030304" pitchFamily="18" charset="0"/>
              </a:rPr>
              <a:t>future planning</a:t>
            </a:r>
            <a:endParaRPr lang="en-US" sz="2000" dirty="0" smtClean="0">
              <a:latin typeface="Book Antiqua" panose="02040602050305030304" pitchFamily="18" charset="0"/>
            </a:endParaRPr>
          </a:p>
          <a:p>
            <a:pPr marL="0" indent="0" defTabSz="457200">
              <a:lnSpc>
                <a:spcPct val="100000"/>
              </a:lnSpc>
              <a:spcBef>
                <a:spcPct val="20000"/>
              </a:spcBef>
              <a:buNone/>
            </a:pPr>
            <a:endParaRPr lang="en-US" sz="2000" dirty="0" smtClean="0">
              <a:latin typeface="Book Antiqua" panose="02040602050305030304" pitchFamily="18" charset="0"/>
            </a:endParaRPr>
          </a:p>
          <a:p>
            <a:pPr defTabSz="457200">
              <a:lnSpc>
                <a:spcPct val="100000"/>
              </a:lnSpc>
              <a:spcBef>
                <a:spcPct val="20000"/>
              </a:spcBef>
              <a:buFont typeface="Wingdings" panose="05000000000000000000" pitchFamily="2" charset="2"/>
              <a:buChar char="Ø"/>
            </a:pPr>
            <a:r>
              <a:rPr lang="en-US" sz="2000" dirty="0" smtClean="0">
                <a:latin typeface="Book Antiqua" panose="02040602050305030304" pitchFamily="18" charset="0"/>
              </a:rPr>
              <a:t>There was discussion about impacts, next steps, room for growth and improvement and targeted review of all degree programs </a:t>
            </a:r>
          </a:p>
          <a:p>
            <a:pPr marL="0" indent="0" defTabSz="457200">
              <a:lnSpc>
                <a:spcPct val="100000"/>
              </a:lnSpc>
              <a:spcBef>
                <a:spcPct val="20000"/>
              </a:spcBef>
              <a:buNone/>
            </a:pPr>
            <a:endParaRPr lang="en-US" sz="2000" dirty="0" smtClean="0">
              <a:latin typeface="Book Antiqua" panose="02040602050305030304" pitchFamily="18" charset="0"/>
            </a:endParaRPr>
          </a:p>
          <a:p>
            <a:pPr defTabSz="457200">
              <a:lnSpc>
                <a:spcPct val="100000"/>
              </a:lnSpc>
              <a:spcBef>
                <a:spcPct val="20000"/>
              </a:spcBef>
              <a:buFont typeface="Wingdings" panose="05000000000000000000" pitchFamily="2" charset="2"/>
              <a:buChar char="Ø"/>
            </a:pPr>
            <a:r>
              <a:rPr lang="en-US" sz="2000" dirty="0" smtClean="0">
                <a:latin typeface="Book Antiqua" panose="02040602050305030304" pitchFamily="18" charset="0"/>
              </a:rPr>
              <a:t>There was particular interest on continued and increased revenue generation that helps move the University forward while reducing some of the reliance on state appropriations.</a:t>
            </a:r>
            <a:endParaRPr lang="en-US" sz="2000" dirty="0">
              <a:latin typeface="Book Antiqua" panose="02040602050305030304" pitchFamily="18" charset="0"/>
            </a:endParaRPr>
          </a:p>
          <a:p>
            <a:pPr marL="0" indent="0" defTabSz="457200">
              <a:lnSpc>
                <a:spcPct val="100000"/>
              </a:lnSpc>
              <a:spcBef>
                <a:spcPct val="20000"/>
              </a:spcBef>
              <a:buNone/>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marL="457200" lvl="1" indent="0">
              <a:buNone/>
            </a:pPr>
            <a:endParaRPr lang="en-US" dirty="0"/>
          </a:p>
        </p:txBody>
      </p:sp>
    </p:spTree>
    <p:extLst>
      <p:ext uri="{BB962C8B-B14F-4D97-AF65-F5344CB8AC3E}">
        <p14:creationId xmlns:p14="http://schemas.microsoft.com/office/powerpoint/2010/main" val="1385150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0674FE5-66E3-439A-87B1-6E21A48685DF}"/>
              </a:ext>
            </a:extLst>
          </p:cNvPr>
          <p:cNvSpPr>
            <a:spLocks noGrp="1"/>
          </p:cNvSpPr>
          <p:nvPr>
            <p:ph type="subTitle" idx="1"/>
          </p:nvPr>
        </p:nvSpPr>
        <p:spPr>
          <a:xfrm>
            <a:off x="1143000" y="3815862"/>
            <a:ext cx="6858000" cy="2187418"/>
          </a:xfrm>
        </p:spPr>
        <p:txBody>
          <a:bodyPr>
            <a:normAutofit/>
          </a:bodyPr>
          <a:lstStyle/>
          <a:p>
            <a:r>
              <a:rPr lang="en-US" sz="2800" b="1" dirty="0">
                <a:latin typeface="Book Antiqua" panose="02040602050305030304" pitchFamily="18" charset="0"/>
              </a:rPr>
              <a:t>QUESTIONS?</a:t>
            </a:r>
          </a:p>
          <a:p>
            <a:r>
              <a:rPr lang="en-US" sz="2800" b="1" dirty="0">
                <a:latin typeface="Book Antiqua" panose="02040602050305030304" pitchFamily="18" charset="0"/>
              </a:rPr>
              <a:t>All Funds Budget</a:t>
            </a:r>
          </a:p>
          <a:p>
            <a:r>
              <a:rPr lang="en-US" sz="1800" dirty="0">
                <a:latin typeface="Book Antiqua" panose="02040602050305030304" pitchFamily="18" charset="0"/>
              </a:rPr>
              <a:t>April 11, 2023</a:t>
            </a:r>
          </a:p>
        </p:txBody>
      </p:sp>
      <p:sp>
        <p:nvSpPr>
          <p:cNvPr id="6" name="Slide Number Placeholder 4">
            <a:extLst>
              <a:ext uri="{FF2B5EF4-FFF2-40B4-BE49-F238E27FC236}">
                <a16:creationId xmlns:a16="http://schemas.microsoft.com/office/drawing/2014/main" id="{E2BBDEF2-7E3F-4F7E-82A5-76E56A615D13}"/>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18</a:t>
            </a:fld>
            <a:endParaRPr lang="en-US" dirty="0"/>
          </a:p>
        </p:txBody>
      </p:sp>
      <p:pic>
        <p:nvPicPr>
          <p:cNvPr id="8" name="Picture 2" descr="Image result for new north carolina central university logo">
            <a:extLst>
              <a:ext uri="{FF2B5EF4-FFF2-40B4-BE49-F238E27FC236}">
                <a16:creationId xmlns:a16="http://schemas.microsoft.com/office/drawing/2014/main" id="{EBDF8D2B-7033-4A78-BD8C-2EF2044BBFB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Image result for new north carolina central university logo">
            <a:extLst>
              <a:ext uri="{FF2B5EF4-FFF2-40B4-BE49-F238E27FC236}">
                <a16:creationId xmlns:a16="http://schemas.microsoft.com/office/drawing/2014/main" id="{BE1966F3-8D49-4BF7-965E-97C3EADBDCEE}"/>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046066" y="566480"/>
            <a:ext cx="5046400" cy="2934093"/>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F8900BE2-37C1-4252-BB02-C5F9FF7BCB82}"/>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299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0"/>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0" y="104465"/>
            <a:ext cx="9143999"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sz="4000" b="1" dirty="0">
              <a:solidFill>
                <a:schemeClr val="bg1"/>
              </a:solidFill>
              <a:latin typeface="Book Antiqua" panose="02040602050305030304" pitchFamily="18" charset="0"/>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2</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BC93331-23D2-4B2C-8761-250D22A41368}"/>
              </a:ext>
            </a:extLst>
          </p:cNvPr>
          <p:cNvSpPr>
            <a:spLocks noGrp="1"/>
          </p:cNvSpPr>
          <p:nvPr>
            <p:ph idx="1"/>
          </p:nvPr>
        </p:nvSpPr>
        <p:spPr>
          <a:xfrm>
            <a:off x="320040" y="1094394"/>
            <a:ext cx="8522208" cy="5082569"/>
          </a:xfrm>
        </p:spPr>
        <p:txBody>
          <a:bodyPr>
            <a:normAutofit/>
          </a:bodyPr>
          <a:lstStyle/>
          <a:p>
            <a:pPr marL="0" indent="0">
              <a:buNone/>
            </a:pPr>
            <a:r>
              <a:rPr lang="en-US" sz="3000" dirty="0">
                <a:latin typeface="Book Antiqua" panose="02040602050305030304" pitchFamily="18" charset="0"/>
              </a:rPr>
              <a:t>Background:</a:t>
            </a:r>
          </a:p>
          <a:p>
            <a:pPr marL="0" indent="0">
              <a:buNone/>
            </a:pPr>
            <a:endParaRPr lang="en-US" sz="1600" dirty="0">
              <a:latin typeface="Book Antiqua" panose="02040602050305030304" pitchFamily="18" charset="0"/>
            </a:endParaRPr>
          </a:p>
          <a:p>
            <a:r>
              <a:rPr lang="en-US" sz="2200" dirty="0">
                <a:latin typeface="Book Antiqua" panose="02040602050305030304" pitchFamily="18" charset="0"/>
              </a:rPr>
              <a:t>Budgeting is a common best practice that supports strategic resource allocation in support of institutional strategic priorities.</a:t>
            </a:r>
          </a:p>
          <a:p>
            <a:pPr marL="0" indent="0">
              <a:buNone/>
            </a:pPr>
            <a:endParaRPr lang="en-US" sz="1600" dirty="0">
              <a:latin typeface="Book Antiqua" panose="02040602050305030304" pitchFamily="18" charset="0"/>
            </a:endParaRPr>
          </a:p>
          <a:p>
            <a:r>
              <a:rPr lang="en-US" sz="2200" dirty="0">
                <a:latin typeface="Book Antiqua" panose="02040602050305030304" pitchFamily="18" charset="0"/>
              </a:rPr>
              <a:t>Historically, the primary revenue streams for the UNC System were state appropriations and tuition, which are both part of the state General Fund and governed by state budgeting processes.</a:t>
            </a:r>
          </a:p>
          <a:p>
            <a:pPr marL="0" indent="0">
              <a:buNone/>
            </a:pPr>
            <a:endParaRPr lang="en-US" sz="1600" dirty="0">
              <a:latin typeface="Book Antiqua" panose="02040602050305030304" pitchFamily="18" charset="0"/>
            </a:endParaRPr>
          </a:p>
          <a:p>
            <a:r>
              <a:rPr lang="en-US" sz="2200" dirty="0">
                <a:latin typeface="Book Antiqua" panose="02040602050305030304" pitchFamily="18" charset="0"/>
              </a:rPr>
              <a:t>Over time, Institutional Trust Funds (non‐state funds), have grown significantly (now half of UNC System revenues) and are not included as part of a formal budgeting process with state funds.</a:t>
            </a:r>
          </a:p>
        </p:txBody>
      </p:sp>
      <p:sp>
        <p:nvSpPr>
          <p:cNvPr id="12" name="Title 1"/>
          <p:cNvSpPr txBox="1">
            <a:spLocks/>
          </p:cNvSpPr>
          <p:nvPr/>
        </p:nvSpPr>
        <p:spPr>
          <a:xfrm>
            <a:off x="0" y="0"/>
            <a:ext cx="8958928" cy="821410"/>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r>
              <a:rPr lang="en-US" sz="3600" b="1" dirty="0">
                <a:solidFill>
                  <a:schemeClr val="bg1"/>
                </a:solidFill>
                <a:latin typeface="Book Antiqua" panose="02040602050305030304" pitchFamily="18" charset="0"/>
              </a:rPr>
              <a:t>All Funds Budget Initiative – UNC System</a:t>
            </a:r>
          </a:p>
        </p:txBody>
      </p:sp>
    </p:spTree>
    <p:extLst>
      <p:ext uri="{BB962C8B-B14F-4D97-AF65-F5344CB8AC3E}">
        <p14:creationId xmlns:p14="http://schemas.microsoft.com/office/powerpoint/2010/main" val="1972301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0"/>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700" b="1" dirty="0">
                <a:latin typeface="Book Antiqua" panose="02040602050305030304" pitchFamily="18" charset="0"/>
              </a:rPr>
              <a:t>NCCU Budget Process – Historical View</a:t>
            </a:r>
          </a:p>
        </p:txBody>
      </p:sp>
      <p:sp>
        <p:nvSpPr>
          <p:cNvPr id="6" name="Title 1"/>
          <p:cNvSpPr txBox="1">
            <a:spLocks/>
          </p:cNvSpPr>
          <p:nvPr/>
        </p:nvSpPr>
        <p:spPr>
          <a:xfrm>
            <a:off x="0" y="69576"/>
            <a:ext cx="8840604"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3</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566652" y="1248946"/>
            <a:ext cx="7886700" cy="4838593"/>
          </a:xfrm>
        </p:spPr>
        <p:txBody>
          <a:bodyPr>
            <a:normAutofit lnSpcReduction="10000"/>
          </a:bodyPr>
          <a:lstStyle/>
          <a:p>
            <a:r>
              <a:rPr lang="en-US" sz="2200" dirty="0">
                <a:latin typeface="Book Antiqua" panose="02040602050305030304" pitchFamily="18" charset="0"/>
                <a:ea typeface="Open Sans"/>
                <a:cs typeface="Open Sans"/>
              </a:rPr>
              <a:t>Old process was cumbersome and manually executed</a:t>
            </a:r>
            <a:endParaRPr lang="en-US" sz="2200" dirty="0">
              <a:latin typeface="Book Antiqua" panose="02040602050305030304" pitchFamily="18" charset="0"/>
            </a:endParaRPr>
          </a:p>
          <a:p>
            <a:pPr lvl="1"/>
            <a:r>
              <a:rPr lang="en-US" sz="2200" dirty="0">
                <a:latin typeface="Book Antiqua" panose="02040602050305030304" pitchFamily="18" charset="0"/>
              </a:rPr>
              <a:t>Utilized Excel spreadsheets (30+ count)</a:t>
            </a:r>
          </a:p>
          <a:p>
            <a:pPr lvl="1"/>
            <a:r>
              <a:rPr lang="en-US" sz="2200" dirty="0">
                <a:latin typeface="Book Antiqua" panose="02040602050305030304" pitchFamily="18" charset="0"/>
              </a:rPr>
              <a:t>Labor intensive – required sending spreadsheets back and forth</a:t>
            </a:r>
          </a:p>
          <a:p>
            <a:pPr lvl="1"/>
            <a:endParaRPr lang="en-US" sz="1000" dirty="0">
              <a:latin typeface="Book Antiqua" panose="02040602050305030304" pitchFamily="18" charset="0"/>
            </a:endParaRPr>
          </a:p>
          <a:p>
            <a:r>
              <a:rPr lang="en-US" sz="2200" dirty="0">
                <a:latin typeface="Book Antiqua" panose="02040602050305030304" pitchFamily="18" charset="0"/>
              </a:rPr>
              <a:t>Budget was not always aligned with Student </a:t>
            </a:r>
            <a:r>
              <a:rPr lang="en-US" sz="2200">
                <a:latin typeface="Book Antiqua" panose="02040602050305030304" pitchFamily="18" charset="0"/>
              </a:rPr>
              <a:t>Credit Hour </a:t>
            </a:r>
            <a:r>
              <a:rPr lang="en-US" sz="2200" dirty="0">
                <a:latin typeface="Book Antiqua" panose="02040602050305030304" pitchFamily="18" charset="0"/>
              </a:rPr>
              <a:t>production, reflective of growth or decline of academic programs – often based on historical allocations</a:t>
            </a:r>
          </a:p>
          <a:p>
            <a:endParaRPr lang="en-US" sz="1000" dirty="0">
              <a:latin typeface="Book Antiqua" panose="02040602050305030304" pitchFamily="18" charset="0"/>
            </a:endParaRPr>
          </a:p>
          <a:p>
            <a:r>
              <a:rPr lang="en-US" sz="2200" dirty="0">
                <a:latin typeface="Book Antiqua" panose="02040602050305030304" pitchFamily="18" charset="0"/>
              </a:rPr>
              <a:t>Budget was centralized with limited campus input for General funds; not always aligned to support strategic plan and goals</a:t>
            </a:r>
          </a:p>
          <a:p>
            <a:endParaRPr lang="en-US" sz="1000" dirty="0">
              <a:latin typeface="Book Antiqua" panose="02040602050305030304" pitchFamily="18" charset="0"/>
            </a:endParaRPr>
          </a:p>
          <a:p>
            <a:r>
              <a:rPr lang="en-US" sz="2200" dirty="0">
                <a:latin typeface="Book Antiqua" panose="02040602050305030304" pitchFamily="18" charset="0"/>
              </a:rPr>
              <a:t>Overall budget had to be manually consolidated into one spreadsheet to be loaded into Banner</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741661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34888"/>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b="1" dirty="0">
                <a:latin typeface="Book Antiqua" panose="02040602050305030304" pitchFamily="18" charset="0"/>
              </a:rPr>
              <a:t>NCCU Budget Development – Reasons for Change</a:t>
            </a:r>
          </a:p>
        </p:txBody>
      </p:sp>
      <p:sp>
        <p:nvSpPr>
          <p:cNvPr id="6" name="Title 1"/>
          <p:cNvSpPr txBox="1">
            <a:spLocks/>
          </p:cNvSpPr>
          <p:nvPr/>
        </p:nvSpPr>
        <p:spPr>
          <a:xfrm>
            <a:off x="131209" y="104465"/>
            <a:ext cx="8793951"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4</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BC93331-23D2-4B2C-8761-250D22A41368}"/>
              </a:ext>
            </a:extLst>
          </p:cNvPr>
          <p:cNvSpPr>
            <a:spLocks noGrp="1"/>
          </p:cNvSpPr>
          <p:nvPr>
            <p:ph idx="1"/>
          </p:nvPr>
        </p:nvSpPr>
        <p:spPr>
          <a:xfrm>
            <a:off x="591670" y="1163970"/>
            <a:ext cx="8104095" cy="4938253"/>
          </a:xfrm>
        </p:spPr>
        <p:txBody>
          <a:bodyPr>
            <a:noAutofit/>
          </a:bodyPr>
          <a:lstStyle/>
          <a:p>
            <a:pPr marL="0" indent="0">
              <a:buNone/>
            </a:pPr>
            <a:r>
              <a:rPr lang="en-US" sz="2000" dirty="0">
                <a:latin typeface="Book Antiqua" panose="02040602050305030304" pitchFamily="18" charset="0"/>
                <a:ea typeface="Open Sans SemiBold"/>
                <a:cs typeface="Open Sans SemiBold"/>
              </a:rPr>
              <a:t>What prompted the change?</a:t>
            </a:r>
          </a:p>
          <a:p>
            <a:r>
              <a:rPr lang="en-US" sz="2000" dirty="0">
                <a:latin typeface="Book Antiqua" panose="02040602050305030304" pitchFamily="18" charset="0"/>
                <a:ea typeface="Open Sans"/>
                <a:cs typeface="Open Sans"/>
              </a:rPr>
              <a:t>In addition to a mandate from UNC BOG, NCCU (specifically the Budget Office) was already exploring ways to make the budget process more engaging and in line with strategic priorities; also to add technology to streamline the process</a:t>
            </a:r>
          </a:p>
          <a:p>
            <a:endParaRPr lang="en-US" sz="900" dirty="0">
              <a:latin typeface="Book Antiqua" panose="02040602050305030304" pitchFamily="18" charset="0"/>
              <a:ea typeface="Open Sans"/>
              <a:cs typeface="Open Sans"/>
            </a:endParaRPr>
          </a:p>
          <a:p>
            <a:r>
              <a:rPr lang="en-US" sz="2000" dirty="0">
                <a:latin typeface="Book Antiqua" panose="02040602050305030304" pitchFamily="18" charset="0"/>
                <a:ea typeface="Open Sans"/>
                <a:cs typeface="Open Sans"/>
              </a:rPr>
              <a:t>Desired a solution that allows for simultaneous use and updates; end users can see in real time how projections match to actuals</a:t>
            </a:r>
          </a:p>
          <a:p>
            <a:endParaRPr lang="en-US" sz="900" dirty="0">
              <a:latin typeface="Book Antiqua" panose="02040602050305030304" pitchFamily="18" charset="0"/>
              <a:ea typeface="Open Sans"/>
              <a:cs typeface="Open Sans"/>
            </a:endParaRPr>
          </a:p>
          <a:p>
            <a:r>
              <a:rPr lang="en-US" sz="2000" dirty="0">
                <a:latin typeface="Book Antiqua" panose="02040602050305030304" pitchFamily="18" charset="0"/>
                <a:ea typeface="Open Sans"/>
                <a:cs typeface="Open Sans"/>
              </a:rPr>
              <a:t>Creates a mechanism for departments to participate in the budgetary process; no longer can any department claim not to know what is going on and where we are</a:t>
            </a:r>
          </a:p>
          <a:p>
            <a:endParaRPr lang="en-US" sz="900" dirty="0">
              <a:latin typeface="Book Antiqua" panose="02040602050305030304" pitchFamily="18" charset="0"/>
              <a:ea typeface="Open Sans"/>
              <a:cs typeface="Open Sans"/>
            </a:endParaRPr>
          </a:p>
          <a:p>
            <a:r>
              <a:rPr lang="en-US" sz="2000" dirty="0">
                <a:latin typeface="Book Antiqua" panose="02040602050305030304" pitchFamily="18" charset="0"/>
                <a:ea typeface="Open Sans"/>
                <a:cs typeface="Open Sans"/>
              </a:rPr>
              <a:t>Budget needs to be based on SCH production so that the University can easily move to realign resources with growth areas or targeted initiatives</a:t>
            </a:r>
          </a:p>
          <a:p>
            <a:pPr marL="0" indent="0">
              <a:buNone/>
            </a:pPr>
            <a:endParaRPr lang="en-US" sz="2000" dirty="0">
              <a:ea typeface="Open Sans"/>
              <a:cs typeface="Open Sans"/>
            </a:endParaRPr>
          </a:p>
          <a:p>
            <a:pPr marL="0" indent="0">
              <a:buNone/>
            </a:pPr>
            <a:endParaRPr lang="en-US" sz="2000" dirty="0"/>
          </a:p>
          <a:p>
            <a:endParaRPr lang="en-US" sz="2000" dirty="0"/>
          </a:p>
        </p:txBody>
      </p:sp>
    </p:spTree>
    <p:extLst>
      <p:ext uri="{BB962C8B-B14F-4D97-AF65-F5344CB8AC3E}">
        <p14:creationId xmlns:p14="http://schemas.microsoft.com/office/powerpoint/2010/main" val="2975379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34888"/>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b="1" dirty="0">
                <a:latin typeface="Book Antiqua" panose="02040602050305030304" pitchFamily="18" charset="0"/>
              </a:rPr>
              <a:t>Budget Development – Reasons for Change (</a:t>
            </a:r>
            <a:r>
              <a:rPr lang="en-US" sz="3000" b="1" dirty="0" err="1">
                <a:latin typeface="Book Antiqua" panose="02040602050305030304" pitchFamily="18" charset="0"/>
              </a:rPr>
              <a:t>con’t</a:t>
            </a:r>
            <a:r>
              <a:rPr lang="en-US" sz="3000" b="1" dirty="0">
                <a:latin typeface="Book Antiqua" panose="02040602050305030304" pitchFamily="18" charset="0"/>
              </a:rPr>
              <a:t>)</a:t>
            </a:r>
          </a:p>
        </p:txBody>
      </p:sp>
      <p:sp>
        <p:nvSpPr>
          <p:cNvPr id="6" name="Title 1"/>
          <p:cNvSpPr txBox="1">
            <a:spLocks/>
          </p:cNvSpPr>
          <p:nvPr/>
        </p:nvSpPr>
        <p:spPr>
          <a:xfrm>
            <a:off x="131209" y="104465"/>
            <a:ext cx="8793951"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5</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BC93331-23D2-4B2C-8761-250D22A41368}"/>
              </a:ext>
            </a:extLst>
          </p:cNvPr>
          <p:cNvSpPr>
            <a:spLocks noGrp="1"/>
          </p:cNvSpPr>
          <p:nvPr>
            <p:ph idx="1"/>
          </p:nvPr>
        </p:nvSpPr>
        <p:spPr>
          <a:xfrm>
            <a:off x="591670" y="1418258"/>
            <a:ext cx="8104095" cy="4585021"/>
          </a:xfrm>
        </p:spPr>
        <p:txBody>
          <a:bodyPr>
            <a:noAutofit/>
          </a:bodyPr>
          <a:lstStyle/>
          <a:p>
            <a:pPr marL="0" indent="0">
              <a:buNone/>
            </a:pPr>
            <a:r>
              <a:rPr lang="en-US" sz="2400" dirty="0">
                <a:latin typeface="Book Antiqua" panose="02040602050305030304" pitchFamily="18" charset="0"/>
              </a:rPr>
              <a:t>In summary, the move to Anaplan (technology solution) in development of the annual All Funds Budget Initiative achieves the following</a:t>
            </a:r>
            <a:r>
              <a:rPr lang="en-US" sz="2000" dirty="0">
                <a:latin typeface="Book Antiqua" panose="02040602050305030304" pitchFamily="18" charset="0"/>
              </a:rPr>
              <a:t>:</a:t>
            </a:r>
          </a:p>
          <a:p>
            <a:pPr marL="0" indent="0">
              <a:buNone/>
            </a:pPr>
            <a:endParaRPr lang="en-US" sz="2000" dirty="0">
              <a:latin typeface="Book Antiqua" panose="02040602050305030304" pitchFamily="18" charset="0"/>
            </a:endParaRPr>
          </a:p>
          <a:p>
            <a:pPr marL="342900" indent="-342900"/>
            <a:r>
              <a:rPr lang="en-US" sz="2400" dirty="0">
                <a:latin typeface="Book Antiqua" panose="02040602050305030304" pitchFamily="18" charset="0"/>
                <a:ea typeface="Open Sans"/>
                <a:cs typeface="Open Sans"/>
              </a:rPr>
              <a:t>Allow for greater levels of service and support for all stakeholders</a:t>
            </a:r>
          </a:p>
          <a:p>
            <a:pPr marL="342900" indent="-342900"/>
            <a:endParaRPr lang="en-US" sz="900" dirty="0">
              <a:latin typeface="Book Antiqua" panose="02040602050305030304" pitchFamily="18" charset="0"/>
            </a:endParaRPr>
          </a:p>
          <a:p>
            <a:pPr marL="342900" indent="-342900"/>
            <a:r>
              <a:rPr lang="en-US" sz="2400" dirty="0">
                <a:latin typeface="Book Antiqua" panose="02040602050305030304" pitchFamily="18" charset="0"/>
                <a:ea typeface="Open Sans"/>
                <a:cs typeface="Open Sans"/>
              </a:rPr>
              <a:t>Reset cost structures to support future need and growth</a:t>
            </a:r>
          </a:p>
          <a:p>
            <a:pPr marL="342900" indent="-342900"/>
            <a:endParaRPr lang="en-US" sz="900" dirty="0">
              <a:latin typeface="Book Antiqua" panose="02040602050305030304" pitchFamily="18" charset="0"/>
              <a:ea typeface="Open Sans"/>
              <a:cs typeface="Open Sans"/>
            </a:endParaRPr>
          </a:p>
          <a:p>
            <a:pPr marL="342900" indent="-342900"/>
            <a:r>
              <a:rPr lang="en-US" sz="2400" dirty="0">
                <a:latin typeface="Book Antiqua" panose="02040602050305030304" pitchFamily="18" charset="0"/>
                <a:ea typeface="Open Sans"/>
                <a:cs typeface="Open Sans"/>
              </a:rPr>
              <a:t>Reallocation of dollars to align with necessary expenditures</a:t>
            </a:r>
          </a:p>
          <a:p>
            <a:pPr marL="342900" indent="-342900"/>
            <a:endParaRPr lang="en-US" sz="900" dirty="0">
              <a:latin typeface="Book Antiqua" panose="02040602050305030304" pitchFamily="18" charset="0"/>
              <a:ea typeface="Open Sans"/>
              <a:cs typeface="Open Sans"/>
            </a:endParaRPr>
          </a:p>
          <a:p>
            <a:pPr marL="342900" indent="-342900"/>
            <a:r>
              <a:rPr lang="en-US" sz="2400" dirty="0">
                <a:latin typeface="Book Antiqua" panose="02040602050305030304" pitchFamily="18" charset="0"/>
                <a:ea typeface="Open Sans"/>
                <a:cs typeface="Open Sans"/>
              </a:rPr>
              <a:t>Refocus allocation of time, space, and dollars</a:t>
            </a:r>
          </a:p>
          <a:p>
            <a:pPr marL="0" indent="0">
              <a:buNone/>
            </a:pPr>
            <a:endParaRPr lang="en-US" sz="2000" dirty="0"/>
          </a:p>
          <a:p>
            <a:endParaRPr lang="en-US" sz="2000" dirty="0"/>
          </a:p>
        </p:txBody>
      </p:sp>
    </p:spTree>
    <p:extLst>
      <p:ext uri="{BB962C8B-B14F-4D97-AF65-F5344CB8AC3E}">
        <p14:creationId xmlns:p14="http://schemas.microsoft.com/office/powerpoint/2010/main" val="107729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0"/>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latin typeface="Book Antiqua" panose="02040602050305030304" pitchFamily="18" charset="0"/>
              </a:rPr>
              <a:t>Role of the Board - Action</a:t>
            </a:r>
          </a:p>
        </p:txBody>
      </p:sp>
      <p:sp>
        <p:nvSpPr>
          <p:cNvPr id="6" name="Title 1"/>
          <p:cNvSpPr txBox="1">
            <a:spLocks/>
          </p:cNvSpPr>
          <p:nvPr/>
        </p:nvSpPr>
        <p:spPr>
          <a:xfrm>
            <a:off x="70129" y="53814"/>
            <a:ext cx="8448719"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6</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48596" y="1043743"/>
            <a:ext cx="8041340" cy="5155257"/>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Book Antiqua" panose="02040602050305030304" pitchFamily="18" charset="0"/>
              </a:rPr>
              <a:t>Beginning with FY 22, the Board of Trustees shall be presented with a comprehensive operating budget (all-funds budget template provided by UNC System) for the institution, reflecting both </a:t>
            </a:r>
            <a:r>
              <a:rPr lang="en-US" sz="2000" b="1" dirty="0">
                <a:latin typeface="Book Antiqua" panose="02040602050305030304" pitchFamily="18" charset="0"/>
              </a:rPr>
              <a:t>General Fund</a:t>
            </a:r>
            <a:r>
              <a:rPr lang="en-US" sz="2000" dirty="0">
                <a:latin typeface="Book Antiqua" panose="02040602050305030304" pitchFamily="18" charset="0"/>
              </a:rPr>
              <a:t> and </a:t>
            </a:r>
            <a:r>
              <a:rPr lang="en-US" sz="2000" b="1" dirty="0">
                <a:latin typeface="Book Antiqua" panose="02040602050305030304" pitchFamily="18" charset="0"/>
              </a:rPr>
              <a:t>Institutional Trust Fund </a:t>
            </a:r>
            <a:r>
              <a:rPr lang="en-US" sz="2000" dirty="0">
                <a:latin typeface="Book Antiqua" panose="02040602050305030304" pitchFamily="18" charset="0"/>
              </a:rPr>
              <a:t>operating revenues and expenditures.  The budget is to be reviewed and approved by the Board.</a:t>
            </a:r>
          </a:p>
          <a:p>
            <a:endParaRPr lang="en-US" sz="1200" dirty="0">
              <a:latin typeface="Book Antiqua" panose="02040602050305030304" pitchFamily="18" charset="0"/>
            </a:endParaRPr>
          </a:p>
          <a:p>
            <a:pPr marL="342900" indent="-342900">
              <a:buFont typeface="Wingdings" panose="05000000000000000000" pitchFamily="2" charset="2"/>
              <a:buChar char="Ø"/>
            </a:pPr>
            <a:r>
              <a:rPr lang="en-US" sz="2000" dirty="0">
                <a:latin typeface="Book Antiqua" panose="02040602050305030304" pitchFamily="18" charset="0"/>
              </a:rPr>
              <a:t>The Board of Trustees shall advise the chancellor with respect to the development, execution, and administration of the budget of the constituent institution, consistent with the actions of the General Assembly and the Board of Governors.</a:t>
            </a:r>
          </a:p>
          <a:p>
            <a:endParaRPr lang="en-US" sz="1200" dirty="0">
              <a:latin typeface="Book Antiqua" panose="02040602050305030304" pitchFamily="18" charset="0"/>
            </a:endParaRPr>
          </a:p>
          <a:p>
            <a:pPr marL="342900" indent="-342900">
              <a:buFont typeface="Wingdings" panose="05000000000000000000" pitchFamily="2" charset="2"/>
              <a:buChar char="Ø"/>
            </a:pPr>
            <a:r>
              <a:rPr lang="en-US" sz="2000" dirty="0">
                <a:latin typeface="Book Antiqua" panose="02040602050305030304" pitchFamily="18" charset="0"/>
              </a:rPr>
              <a:t>This is a new process that will have to be incorporated into the other work of the university, campuses are encouraged to begin as soon as possible. The process should culminate in approval of the campus Board of Trustees, which should occur prior to </a:t>
            </a:r>
            <a:r>
              <a:rPr lang="en-US" sz="2000" b="1" u="sng" dirty="0">
                <a:solidFill>
                  <a:srgbClr val="C00000"/>
                </a:solidFill>
                <a:latin typeface="Book Antiqua" panose="02040602050305030304" pitchFamily="18" charset="0"/>
              </a:rPr>
              <a:t>May 4, 2022</a:t>
            </a:r>
            <a:r>
              <a:rPr lang="en-US" sz="2000" b="1" dirty="0">
                <a:solidFill>
                  <a:srgbClr val="C00000"/>
                </a:solidFill>
                <a:latin typeface="Book Antiqua" panose="02040602050305030304" pitchFamily="18" charset="0"/>
              </a:rPr>
              <a:t>. </a:t>
            </a:r>
          </a:p>
        </p:txBody>
      </p:sp>
    </p:spTree>
    <p:extLst>
      <p:ext uri="{BB962C8B-B14F-4D97-AF65-F5344CB8AC3E}">
        <p14:creationId xmlns:p14="http://schemas.microsoft.com/office/powerpoint/2010/main" val="3099785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0"/>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0" y="69576"/>
            <a:ext cx="9144000"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r>
              <a:rPr lang="en-US" sz="4000" b="1" dirty="0">
                <a:solidFill>
                  <a:schemeClr val="bg1"/>
                </a:solidFill>
                <a:latin typeface="Book Antiqua" panose="02040602050305030304" pitchFamily="18" charset="0"/>
              </a:rPr>
              <a:t>Role of the Board - Understanding</a:t>
            </a: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7</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185072" y="1267841"/>
            <a:ext cx="7886700" cy="4351338"/>
          </a:xfrm>
        </p:spPr>
        <p:txBody>
          <a:bodyPr>
            <a:normAutofit lnSpcReduction="10000"/>
          </a:bodyPr>
          <a:lstStyle/>
          <a:p>
            <a:pPr marL="0" indent="0">
              <a:buNone/>
            </a:pPr>
            <a:r>
              <a:rPr lang="en-US" dirty="0">
                <a:latin typeface="Book Antiqua" panose="02040602050305030304" pitchFamily="18" charset="0"/>
              </a:rPr>
              <a:t>Development of an All Funds Budget:</a:t>
            </a:r>
          </a:p>
          <a:p>
            <a:pPr marL="0" indent="0">
              <a:buNone/>
            </a:pPr>
            <a:endParaRPr lang="en-US" sz="1600" dirty="0">
              <a:latin typeface="Book Antiqua" panose="02040602050305030304" pitchFamily="18" charset="0"/>
            </a:endParaRPr>
          </a:p>
          <a:p>
            <a:r>
              <a:rPr lang="en-US" sz="2200" dirty="0">
                <a:latin typeface="Book Antiqua" panose="02040602050305030304" pitchFamily="18" charset="0"/>
              </a:rPr>
              <a:t>Resource alignment with strategic priorities</a:t>
            </a:r>
          </a:p>
          <a:p>
            <a:endParaRPr lang="en-US" sz="1000" dirty="0">
              <a:latin typeface="Book Antiqua" panose="02040602050305030304" pitchFamily="18" charset="0"/>
            </a:endParaRPr>
          </a:p>
          <a:p>
            <a:r>
              <a:rPr lang="en-US" sz="2200" dirty="0">
                <a:latin typeface="Book Antiqua" panose="02040602050305030304" pitchFamily="18" charset="0"/>
              </a:rPr>
              <a:t>Promote stewardship and financial sustainability</a:t>
            </a:r>
          </a:p>
          <a:p>
            <a:endParaRPr lang="en-US" sz="1000" dirty="0">
              <a:latin typeface="Book Antiqua" panose="02040602050305030304" pitchFamily="18" charset="0"/>
            </a:endParaRPr>
          </a:p>
          <a:p>
            <a:r>
              <a:rPr lang="en-US" sz="2200" dirty="0">
                <a:latin typeface="Book Antiqua" panose="02040602050305030304" pitchFamily="18" charset="0"/>
              </a:rPr>
              <a:t>Better understand the impact of discrete decisions on the broader financial picture</a:t>
            </a:r>
          </a:p>
          <a:p>
            <a:endParaRPr lang="en-US" sz="1000" dirty="0">
              <a:latin typeface="Book Antiqua" panose="02040602050305030304" pitchFamily="18" charset="0"/>
            </a:endParaRPr>
          </a:p>
          <a:p>
            <a:r>
              <a:rPr lang="en-US" sz="2200" dirty="0">
                <a:latin typeface="Book Antiqua" panose="02040602050305030304" pitchFamily="18" charset="0"/>
              </a:rPr>
              <a:t>Improve transparency and campus engagement</a:t>
            </a:r>
          </a:p>
          <a:p>
            <a:endParaRPr lang="en-US" sz="1100" dirty="0">
              <a:latin typeface="Book Antiqua" panose="02040602050305030304" pitchFamily="18" charset="0"/>
            </a:endParaRPr>
          </a:p>
          <a:p>
            <a:r>
              <a:rPr lang="en-US" sz="2200" dirty="0">
                <a:latin typeface="Book Antiqua" panose="02040602050305030304" pitchFamily="18" charset="0"/>
              </a:rPr>
              <a:t>Strengthen the fiduciary responsibility of the Board of Trustees</a:t>
            </a:r>
          </a:p>
        </p:txBody>
      </p:sp>
    </p:spTree>
    <p:extLst>
      <p:ext uri="{BB962C8B-B14F-4D97-AF65-F5344CB8AC3E}">
        <p14:creationId xmlns:p14="http://schemas.microsoft.com/office/powerpoint/2010/main" val="2615410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0"/>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latin typeface="Book Antiqua" panose="02040602050305030304" pitchFamily="18" charset="0"/>
              </a:rPr>
              <a:t>Strategic Priorities – All Funds Budget</a:t>
            </a:r>
          </a:p>
        </p:txBody>
      </p:sp>
      <p:sp>
        <p:nvSpPr>
          <p:cNvPr id="6" name="Title 1"/>
          <p:cNvSpPr txBox="1">
            <a:spLocks/>
          </p:cNvSpPr>
          <p:nvPr/>
        </p:nvSpPr>
        <p:spPr>
          <a:xfrm>
            <a:off x="-88490" y="-187292"/>
            <a:ext cx="7772400"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8</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349624" y="1147855"/>
            <a:ext cx="8165726" cy="5029108"/>
          </a:xfrm>
        </p:spPr>
        <p:txBody>
          <a:bodyPr>
            <a:normAutofit/>
          </a:bodyPr>
          <a:lstStyle/>
          <a:p>
            <a:pPr marL="0" indent="0">
              <a:buNone/>
            </a:pPr>
            <a:endParaRPr lang="en-US" sz="900" dirty="0">
              <a:latin typeface="Book Antiqua" panose="02040602050305030304" pitchFamily="18" charset="0"/>
            </a:endParaRPr>
          </a:p>
          <a:p>
            <a:pPr marL="0" indent="0">
              <a:buNone/>
            </a:pPr>
            <a:r>
              <a:rPr lang="en-US" sz="2000" dirty="0">
                <a:latin typeface="Book Antiqua" panose="02040602050305030304" pitchFamily="18" charset="0"/>
              </a:rPr>
              <a:t>Throughout the all-funds budget development, campus leadership is expected to identify opportunities to repurpose existing funds to better align resources and strategic priorities. Institutions must </a:t>
            </a:r>
            <a:r>
              <a:rPr lang="en-US" sz="2000" b="1" dirty="0">
                <a:latin typeface="Book Antiqua" panose="02040602050305030304" pitchFamily="18" charset="0"/>
              </a:rPr>
              <a:t>provide a written narrative of no more than two pages </a:t>
            </a:r>
            <a:r>
              <a:rPr lang="en-US" sz="2000" dirty="0">
                <a:latin typeface="Book Antiqua" panose="02040602050305030304" pitchFamily="18" charset="0"/>
              </a:rPr>
              <a:t>explaining how the all-funds budget reflects investment in mission-aligned activities. </a:t>
            </a:r>
          </a:p>
          <a:p>
            <a:pPr marL="0" indent="0">
              <a:buNone/>
            </a:pPr>
            <a:r>
              <a:rPr lang="en-US" sz="2000" dirty="0">
                <a:latin typeface="Book Antiqua" panose="02040602050305030304" pitchFamily="18" charset="0"/>
              </a:rPr>
              <a:t>Specifically, the narrative should address how the campus is allocating its resources to accomplish the following: </a:t>
            </a:r>
          </a:p>
          <a:p>
            <a:pPr marL="0" indent="0">
              <a:buNone/>
            </a:pPr>
            <a:endParaRPr lang="en-US" sz="900" dirty="0">
              <a:latin typeface="Book Antiqua" panose="02040602050305030304" pitchFamily="18" charset="0"/>
            </a:endParaRPr>
          </a:p>
          <a:p>
            <a:r>
              <a:rPr lang="en-US" sz="2000" dirty="0">
                <a:latin typeface="Book Antiqua" panose="02040602050305030304" pitchFamily="18" charset="0"/>
              </a:rPr>
              <a:t>Progress towards system-wide strategic goals. </a:t>
            </a:r>
          </a:p>
          <a:p>
            <a:r>
              <a:rPr lang="en-US" sz="2000" dirty="0">
                <a:latin typeface="Book Antiqua" panose="02040602050305030304" pitchFamily="18" charset="0"/>
              </a:rPr>
              <a:t>Progress towards institution-specific strategic goals. </a:t>
            </a:r>
          </a:p>
          <a:p>
            <a:r>
              <a:rPr lang="en-US" sz="2000" dirty="0">
                <a:latin typeface="Book Antiqua" panose="02040602050305030304" pitchFamily="18" charset="0"/>
              </a:rPr>
              <a:t>Improved efficiency. </a:t>
            </a:r>
            <a:endParaRPr lang="en-US" dirty="0">
              <a:latin typeface="Book Antiqua" panose="02040602050305030304" pitchFamily="18" charset="0"/>
            </a:endParaRPr>
          </a:p>
          <a:p>
            <a:r>
              <a:rPr lang="en-US" sz="2000" dirty="0">
                <a:latin typeface="Book Antiqua" panose="02040602050305030304" pitchFamily="18" charset="0"/>
              </a:rPr>
              <a:t>Financial sustainability and enterprise risks. </a:t>
            </a:r>
          </a:p>
          <a:p>
            <a:pPr marL="0" indent="0">
              <a:buNone/>
            </a:pPr>
            <a:endParaRPr lang="en-US" sz="2000" dirty="0"/>
          </a:p>
        </p:txBody>
      </p:sp>
    </p:spTree>
    <p:extLst>
      <p:ext uri="{BB962C8B-B14F-4D97-AF65-F5344CB8AC3E}">
        <p14:creationId xmlns:p14="http://schemas.microsoft.com/office/powerpoint/2010/main" val="1422059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C474128-5D12-497E-AF85-DB056E638FB8}"/>
              </a:ext>
            </a:extLst>
          </p:cNvPr>
          <p:cNvSpPr/>
          <p:nvPr/>
        </p:nvSpPr>
        <p:spPr>
          <a:xfrm>
            <a:off x="0" y="-10127"/>
            <a:ext cx="9144000" cy="9605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Book Antiqua" panose="02040602050305030304" pitchFamily="18" charset="0"/>
              </a:rPr>
              <a:t>NCCU Budget Request</a:t>
            </a:r>
          </a:p>
        </p:txBody>
      </p:sp>
      <p:sp>
        <p:nvSpPr>
          <p:cNvPr id="6" name="Title 1"/>
          <p:cNvSpPr txBox="1">
            <a:spLocks/>
          </p:cNvSpPr>
          <p:nvPr/>
        </p:nvSpPr>
        <p:spPr>
          <a:xfrm>
            <a:off x="185072" y="139153"/>
            <a:ext cx="8719306" cy="8214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chemeClr val="bg1"/>
                </a:solidFill>
              </a:rPr>
              <a:t> </a:t>
            </a:r>
            <a:endParaRPr lang="en-US" sz="4000" b="1" dirty="0">
              <a:solidFill>
                <a:schemeClr val="bg1"/>
              </a:solidFill>
              <a:latin typeface="Adobe Caslon Pro"/>
            </a:endParaRPr>
          </a:p>
        </p:txBody>
      </p:sp>
      <p:sp>
        <p:nvSpPr>
          <p:cNvPr id="9" name="Slide Number Placeholder 4">
            <a:extLst>
              <a:ext uri="{FF2B5EF4-FFF2-40B4-BE49-F238E27FC236}">
                <a16:creationId xmlns:a16="http://schemas.microsoft.com/office/drawing/2014/main" id="{7B51C3B8-C820-4869-BB65-2A25EDBB30DA}"/>
              </a:ext>
            </a:extLst>
          </p:cNvPr>
          <p:cNvSpPr txBox="1">
            <a:spLocks/>
          </p:cNvSpPr>
          <p:nvPr/>
        </p:nvSpPr>
        <p:spPr>
          <a:xfrm>
            <a:off x="3540566" y="6340319"/>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BB15197E-4458-4B93-AE39-FD9185843671}" type="slidenum">
              <a:rPr lang="en-US" smtClean="0"/>
              <a:pPr algn="ctr"/>
              <a:t>9</a:t>
            </a:fld>
            <a:endParaRPr lang="en-US" dirty="0"/>
          </a:p>
        </p:txBody>
      </p:sp>
      <p:pic>
        <p:nvPicPr>
          <p:cNvPr id="10" name="Picture 2" descr="Image result for new north carolina central university logo">
            <a:extLst>
              <a:ext uri="{FF2B5EF4-FFF2-40B4-BE49-F238E27FC236}">
                <a16:creationId xmlns:a16="http://schemas.microsoft.com/office/drawing/2014/main" id="{F66925F4-88C0-4BD8-984A-D721C13F59BD}"/>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7981544" y="6229105"/>
            <a:ext cx="943616" cy="54864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24D06EFB-4748-4DFD-A2B4-996F7178BBA3}"/>
              </a:ext>
            </a:extLst>
          </p:cNvPr>
          <p:cNvCxnSpPr/>
          <p:nvPr/>
        </p:nvCxnSpPr>
        <p:spPr>
          <a:xfrm>
            <a:off x="185072" y="6171799"/>
            <a:ext cx="8773856" cy="0"/>
          </a:xfrm>
          <a:prstGeom prst="line">
            <a:avLst/>
          </a:prstGeom>
          <a:ln w="19050">
            <a:solidFill>
              <a:srgbClr val="880023"/>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566652" y="1253331"/>
            <a:ext cx="7886700" cy="4351338"/>
          </a:xfrm>
        </p:spPr>
        <p:txBody>
          <a:bodyPr>
            <a:normAutofit/>
          </a:bodyPr>
          <a:lstStyle/>
          <a:p>
            <a:pPr marL="0" lvl="0" indent="0" defTabSz="457200">
              <a:lnSpc>
                <a:spcPct val="100000"/>
              </a:lnSpc>
              <a:spcBef>
                <a:spcPct val="20000"/>
              </a:spcBef>
              <a:buNone/>
            </a:pPr>
            <a:endParaRPr lang="en-US" sz="900" dirty="0">
              <a:solidFill>
                <a:prstClr val="black"/>
              </a:solidFill>
              <a:latin typeface="Adobe Caslon Pro" charset="0"/>
              <a:ea typeface="Adobe Caslon Pro" charset="0"/>
              <a:cs typeface="Adobe Caslon Pro" charset="0"/>
            </a:endParaRPr>
          </a:p>
          <a:p>
            <a:pPr defTabSz="457200">
              <a:lnSpc>
                <a:spcPct val="100000"/>
              </a:lnSpc>
              <a:spcBef>
                <a:spcPct val="20000"/>
              </a:spcBef>
              <a:buFont typeface="Wingdings" panose="05000000000000000000" pitchFamily="2" charset="2"/>
              <a:buChar char="Ø"/>
            </a:pPr>
            <a:r>
              <a:rPr lang="en-US" sz="1600" dirty="0">
                <a:latin typeface="Book Antiqua" panose="02040602050305030304" pitchFamily="18" charset="0"/>
              </a:rPr>
              <a:t>While NCCU through the base budget is not receiving any net new funding, current resources have been strategically repurposed to meet the current and future goals and objectives.  As such the University has adopted a strategy to redeploy and realign existing resources, including the use of vacant positions to achieve the University’s most pressing needs. </a:t>
            </a:r>
          </a:p>
          <a:p>
            <a:pPr defTabSz="457200">
              <a:lnSpc>
                <a:spcPct val="100000"/>
              </a:lnSpc>
              <a:spcBef>
                <a:spcPct val="20000"/>
              </a:spcBef>
              <a:buFont typeface="Wingdings" panose="05000000000000000000" pitchFamily="2" charset="2"/>
              <a:buChar char="Ø"/>
            </a:pPr>
            <a:endParaRPr lang="en-US" sz="1600" dirty="0">
              <a:latin typeface="Book Antiqua" panose="02040602050305030304" pitchFamily="18" charset="0"/>
            </a:endParaRPr>
          </a:p>
          <a:p>
            <a:pPr defTabSz="457200">
              <a:lnSpc>
                <a:spcPct val="100000"/>
              </a:lnSpc>
              <a:spcBef>
                <a:spcPct val="20000"/>
              </a:spcBef>
              <a:buFont typeface="Wingdings" panose="05000000000000000000" pitchFamily="2" charset="2"/>
              <a:buChar char="Ø"/>
            </a:pPr>
            <a:r>
              <a:rPr lang="en-US" sz="1600" dirty="0">
                <a:latin typeface="Book Antiqua" panose="02040602050305030304" pitchFamily="18" charset="0"/>
              </a:rPr>
              <a:t>The University is also strategically allocating auxiliary, trust and indirect funds to support the overall mission and objectives</a:t>
            </a:r>
          </a:p>
          <a:p>
            <a:pPr defTabSz="457200">
              <a:lnSpc>
                <a:spcPct val="100000"/>
              </a:lnSpc>
              <a:spcBef>
                <a:spcPct val="20000"/>
              </a:spcBef>
              <a:buFont typeface="Wingdings" panose="05000000000000000000" pitchFamily="2" charset="2"/>
              <a:buChar char="Ø"/>
            </a:pPr>
            <a:endParaRPr lang="en-US" sz="1600" dirty="0">
              <a:latin typeface="Book Antiqua" panose="02040602050305030304" pitchFamily="18" charset="0"/>
            </a:endParaRPr>
          </a:p>
          <a:p>
            <a:pPr defTabSz="457200">
              <a:lnSpc>
                <a:spcPct val="100000"/>
              </a:lnSpc>
              <a:spcBef>
                <a:spcPct val="20000"/>
              </a:spcBef>
              <a:buFont typeface="Wingdings" panose="05000000000000000000" pitchFamily="2" charset="2"/>
              <a:buChar char="Ø"/>
            </a:pPr>
            <a:r>
              <a:rPr lang="en-US" sz="1600" dirty="0">
                <a:latin typeface="Book Antiqua" panose="02040602050305030304" pitchFamily="18" charset="0"/>
              </a:rPr>
              <a:t>The budget was developed through the lens of one budget with many parts, versus several individual budgets.  This allows the University to develop and budget and allocate its’ resources with a singular goal in mind.</a:t>
            </a:r>
          </a:p>
          <a:p>
            <a:pPr defTabSz="457200">
              <a:lnSpc>
                <a:spcPct val="100000"/>
              </a:lnSpc>
              <a:spcBef>
                <a:spcPct val="20000"/>
              </a:spcBef>
              <a:buFont typeface="Wingdings" panose="05000000000000000000" pitchFamily="2" charset="2"/>
              <a:buChar char="Ø"/>
            </a:pPr>
            <a:endParaRPr lang="en-US" sz="1600" dirty="0">
              <a:latin typeface="Book Antiqua" panose="02040602050305030304" pitchFamily="18" charset="0"/>
            </a:endParaRPr>
          </a:p>
          <a:p>
            <a:pPr defTabSz="457200">
              <a:lnSpc>
                <a:spcPct val="100000"/>
              </a:lnSpc>
              <a:spcBef>
                <a:spcPct val="20000"/>
              </a:spcBef>
              <a:buFont typeface="Wingdings" panose="05000000000000000000" pitchFamily="2" charset="2"/>
              <a:buChar char="Ø"/>
            </a:pPr>
            <a:r>
              <a:rPr lang="en-US" sz="1600" dirty="0">
                <a:latin typeface="Book Antiqua" panose="02040602050305030304" pitchFamily="18" charset="0"/>
              </a:rPr>
              <a:t>The following slides provide a high level summary of the actions set forth in the FY2023-24 All Funds budget request.</a:t>
            </a:r>
          </a:p>
          <a:p>
            <a:pPr marL="0" indent="0" defTabSz="457200">
              <a:lnSpc>
                <a:spcPct val="100000"/>
              </a:lnSpc>
              <a:spcBef>
                <a:spcPct val="20000"/>
              </a:spcBef>
              <a:buNone/>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p>
          <a:p>
            <a:pPr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lvl="0" defTabSz="457200">
              <a:lnSpc>
                <a:spcPct val="100000"/>
              </a:lnSpc>
              <a:spcBef>
                <a:spcPct val="20000"/>
              </a:spcBef>
              <a:buFont typeface="Wingdings" panose="05000000000000000000" pitchFamily="2" charset="2"/>
              <a:buChar char="Ø"/>
            </a:pPr>
            <a:endParaRPr lang="en-US" sz="2000" dirty="0">
              <a:solidFill>
                <a:prstClr val="black"/>
              </a:solidFill>
              <a:latin typeface="Adobe Caslon Pro" charset="0"/>
              <a:ea typeface="Adobe Caslon Pro" charset="0"/>
              <a:cs typeface="Adobe Caslon Pro" charset="0"/>
            </a:endParaRPr>
          </a:p>
          <a:p>
            <a:pPr marL="457200" lvl="1" indent="0">
              <a:buNone/>
            </a:pPr>
            <a:endParaRPr lang="en-US" dirty="0"/>
          </a:p>
        </p:txBody>
      </p:sp>
    </p:spTree>
    <p:extLst>
      <p:ext uri="{BB962C8B-B14F-4D97-AF65-F5344CB8AC3E}">
        <p14:creationId xmlns:p14="http://schemas.microsoft.com/office/powerpoint/2010/main" val="26115158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25015</TotalTime>
  <Words>1891</Words>
  <Application>Microsoft Office PowerPoint</Application>
  <PresentationFormat>On-screen Show (4:3)</PresentationFormat>
  <Paragraphs>253</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Adobe Caslon Pro</vt:lpstr>
      <vt:lpstr>Arial</vt:lpstr>
      <vt:lpstr>Book Antiqua</vt:lpstr>
      <vt:lpstr>Calibri</vt:lpstr>
      <vt:lpstr>Calibri Light</vt:lpstr>
      <vt:lpstr>Open Sans</vt:lpstr>
      <vt:lpstr>Open Sans SemiBold</vt:lpstr>
      <vt:lpstr>Segoe UI 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Wilson Jones</dc:creator>
  <cp:lastModifiedBy>Matherson, Akua</cp:lastModifiedBy>
  <cp:revision>376</cp:revision>
  <cp:lastPrinted>2019-08-12T13:52:01Z</cp:lastPrinted>
  <dcterms:created xsi:type="dcterms:W3CDTF">2017-03-29T16:06:21Z</dcterms:created>
  <dcterms:modified xsi:type="dcterms:W3CDTF">2023-04-11T16:31:50Z</dcterms:modified>
</cp:coreProperties>
</file>